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9"/>
  </p:notesMasterIdLst>
  <p:handoutMasterIdLst>
    <p:handoutMasterId r:id="rId30"/>
  </p:handoutMasterIdLst>
  <p:sldIdLst>
    <p:sldId id="257" r:id="rId2"/>
    <p:sldId id="283"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9">
          <p15:clr>
            <a:srgbClr val="A4A3A4"/>
          </p15:clr>
        </p15:guide>
        <p15:guide id="2" pos="5488">
          <p15:clr>
            <a:srgbClr val="A4A3A4"/>
          </p15:clr>
        </p15:guide>
        <p15:guide id="3" pos="245">
          <p15:clr>
            <a:srgbClr val="A4A3A4"/>
          </p15:clr>
        </p15:guide>
        <p15:guide id="4" pos="2802">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9"/>
        <p:guide pos="5488"/>
        <p:guide pos="245"/>
        <p:guide pos="2802"/>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C7447457-CCBB-344C-B9E7-CDB621EA3265}" type="slidenum">
              <a:rPr lang="en-US">
                <a:latin typeface="Times New Roman" charset="0"/>
              </a:rPr>
              <a:pPr/>
              <a:t>1</a:t>
            </a:fld>
            <a:endParaRPr lang="en-US">
              <a:latin typeface="Times New Roman" charset="0"/>
            </a:endParaRPr>
          </a:p>
        </p:txBody>
      </p:sp>
      <p:sp>
        <p:nvSpPr>
          <p:cNvPr id="30723" name="Rectangle 2"/>
          <p:cNvSpPr>
            <a:spLocks noGrp="1" noRot="1" noChangeAspect="1" noChangeArrowheads="1" noTextEdit="1"/>
          </p:cNvSpPr>
          <p:nvPr>
            <p:ph type="sldImg"/>
          </p:nvPr>
        </p:nvSpPr>
        <p:spPr>
          <a:xfrm>
            <a:off x="1276350" y="728663"/>
            <a:ext cx="4803775" cy="3603625"/>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49367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31AC5DC4-21F5-6748-AC10-95ED7633D48D}" type="slidenum">
              <a:rPr lang="en-US">
                <a:latin typeface="Times New Roman" charset="0"/>
              </a:rPr>
              <a:pPr/>
              <a:t>11</a:t>
            </a:fld>
            <a:endParaRPr lang="en-US">
              <a:latin typeface="Times New Roman" charset="0"/>
            </a:endParaRPr>
          </a:p>
        </p:txBody>
      </p:sp>
      <p:sp>
        <p:nvSpPr>
          <p:cNvPr id="39939" name="Rectangle 2"/>
          <p:cNvSpPr>
            <a:spLocks noGrp="1" noRot="1" noChangeAspect="1" noChangeArrowheads="1" noTextEdit="1"/>
          </p:cNvSpPr>
          <p:nvPr>
            <p:ph type="sldImg"/>
          </p:nvPr>
        </p:nvSpPr>
        <p:spPr>
          <a:xfrm>
            <a:off x="1257300" y="719138"/>
            <a:ext cx="4802188" cy="3600450"/>
          </a:xfrm>
          <a:solidFill>
            <a:srgbClr val="FFFFFF"/>
          </a:solidFill>
          <a:ln/>
        </p:spPr>
      </p:sp>
      <p:sp>
        <p:nvSpPr>
          <p:cNvPr id="39940" name="Rectangle 3"/>
          <p:cNvSpPr>
            <a:spLocks noGrp="1" noChangeArrowheads="1"/>
          </p:cNvSpPr>
          <p:nvPr>
            <p:ph type="body" idx="1"/>
          </p:nvPr>
        </p:nvSpPr>
        <p:spPr>
          <a:xfrm>
            <a:off x="730871" y="4560248"/>
            <a:ext cx="5853459" cy="4321507"/>
          </a:xfrm>
          <a:solidFill>
            <a:srgbClr val="FFFFFF"/>
          </a:solidFill>
          <a:ln>
            <a:solidFill>
              <a:srgbClr val="000000"/>
            </a:solidFill>
          </a:ln>
        </p:spPr>
        <p:txBody>
          <a:bodyPr lIns="91435" tIns="45717" rIns="91435" bIns="45717"/>
          <a:lstStyle/>
          <a:p>
            <a:pPr marL="465933" lvl="1" defTabSz="931865"/>
            <a:r>
              <a:rPr lang="en-US"/>
              <a:t>Note that we are giving them a defensible plan that they can use to negotiate with management.  Also we</a:t>
            </a:r>
            <a:r>
              <a:rPr lang="ja-JP" altLang="en-US"/>
              <a:t>’</a:t>
            </a:r>
            <a:r>
              <a:rPr lang="en-US"/>
              <a:t>re providing the tools to develop a plan that they are convinced is realistic and can defend.  Note that management wants it now for free, their initial schedule is their opening bid. </a:t>
            </a:r>
          </a:p>
          <a:p>
            <a:pPr marL="465933" lvl="1" defTabSz="931865"/>
            <a:endParaRPr lang="en-US"/>
          </a:p>
          <a:p>
            <a:pPr defTabSz="931865"/>
            <a:r>
              <a:rPr lang="en-US"/>
              <a:t>Expect some risks to become actualities. </a:t>
            </a:r>
          </a:p>
          <a:p>
            <a:pPr marL="465933" lvl="1" defTabSz="931865"/>
            <a:r>
              <a:rPr lang="en-US"/>
              <a:t>Add in a bucket of time for risks.</a:t>
            </a:r>
          </a:p>
          <a:p>
            <a:pPr defTabSz="931865"/>
            <a:r>
              <a:rPr lang="en-US"/>
              <a:t>Make a plan to manage for reality.</a:t>
            </a:r>
          </a:p>
          <a:p>
            <a:pPr marL="465933" lvl="1" defTabSz="931865"/>
            <a:r>
              <a:rPr lang="en-US"/>
              <a:t>How will you handle the stakeholder request of the day?</a:t>
            </a:r>
          </a:p>
          <a:p>
            <a:pPr marL="931865" lvl="2" defTabSz="931865"/>
            <a:r>
              <a:rPr lang="en-US"/>
              <a:t>Plan to say </a:t>
            </a:r>
            <a:r>
              <a:rPr lang="ja-JP" altLang="en-US"/>
              <a:t>“</a:t>
            </a:r>
            <a:r>
              <a:rPr lang="en-US"/>
              <a:t>no</a:t>
            </a:r>
            <a:r>
              <a:rPr lang="ja-JP" altLang="en-US"/>
              <a:t>”</a:t>
            </a:r>
            <a:r>
              <a:rPr lang="en-US"/>
              <a:t>, or </a:t>
            </a:r>
            <a:r>
              <a:rPr lang="ja-JP" altLang="en-US"/>
              <a:t>“</a:t>
            </a:r>
            <a:r>
              <a:rPr lang="en-US"/>
              <a:t>later</a:t>
            </a:r>
            <a:r>
              <a:rPr lang="ja-JP" altLang="en-US"/>
              <a:t>”</a:t>
            </a:r>
            <a:r>
              <a:rPr lang="en-US"/>
              <a:t> OR</a:t>
            </a:r>
          </a:p>
          <a:p>
            <a:pPr marL="931865" lvl="2" defTabSz="931865"/>
            <a:r>
              <a:rPr lang="en-US"/>
              <a:t>INVOKE the change control process (stakeholder sign off on loss of content, schedule or risk budget)</a:t>
            </a:r>
          </a:p>
          <a:p>
            <a:pPr marL="931865" lvl="2" defTabSz="931865"/>
            <a:r>
              <a:rPr lang="en-US"/>
              <a:t>WHILE using PRINCIPLE 0:  </a:t>
            </a:r>
            <a:r>
              <a:rPr lang="ja-JP" altLang="en-US"/>
              <a:t>“</a:t>
            </a:r>
            <a:r>
              <a:rPr lang="en-US"/>
              <a:t>I understand what and why you want BUT </a:t>
            </a:r>
            <a:r>
              <a:rPr lang="ja-JP" altLang="en-US"/>
              <a:t>”</a:t>
            </a:r>
            <a:endParaRPr lang="en-US"/>
          </a:p>
          <a:p>
            <a:pPr marL="465933" lvl="1" defTabSz="931865"/>
            <a:r>
              <a:rPr lang="en-US"/>
              <a:t>Plan for a reporting process to keep management informed with no surprises</a:t>
            </a:r>
          </a:p>
          <a:p>
            <a:pPr marL="465933" lvl="1" defTabSz="931865"/>
            <a:r>
              <a:rPr lang="en-US"/>
              <a:t>Plan to collect the detail data you need to manage the plan for reality (LOGT, LOGD, TASK, IRTL).</a:t>
            </a:r>
          </a:p>
          <a:p>
            <a:pPr defTabSz="931865"/>
            <a:endParaRPr lang="en-US"/>
          </a:p>
        </p:txBody>
      </p:sp>
    </p:spTree>
    <p:extLst>
      <p:ext uri="{BB962C8B-B14F-4D97-AF65-F5344CB8AC3E}">
        <p14:creationId xmlns:p14="http://schemas.microsoft.com/office/powerpoint/2010/main" val="206258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EB7399E6-0E90-8049-A4A2-E14091F382CC}" type="slidenum">
              <a:rPr lang="en-US">
                <a:latin typeface="Times New Roman" charset="0"/>
              </a:rPr>
              <a:pPr/>
              <a:t>12</a:t>
            </a:fld>
            <a:endParaRPr lang="en-US">
              <a:latin typeface="Times New Roman" charset="0"/>
            </a:endParaRPr>
          </a:p>
        </p:txBody>
      </p:sp>
      <p:sp>
        <p:nvSpPr>
          <p:cNvPr id="40963" name="Rectangle 2"/>
          <p:cNvSpPr>
            <a:spLocks noGrp="1" noRot="1" noChangeAspect="1" noChangeArrowheads="1" noTextEdit="1"/>
          </p:cNvSpPr>
          <p:nvPr>
            <p:ph type="sldImg"/>
          </p:nvPr>
        </p:nvSpPr>
        <p:spPr>
          <a:xfrm>
            <a:off x="1257300" y="719138"/>
            <a:ext cx="4802188" cy="3600450"/>
          </a:xfrm>
          <a:solidFill>
            <a:srgbClr val="FFFFFF"/>
          </a:solidFill>
          <a:ln/>
        </p:spPr>
      </p:sp>
      <p:sp>
        <p:nvSpPr>
          <p:cNvPr id="40964" name="Rectangle 3"/>
          <p:cNvSpPr>
            <a:spLocks noGrp="1" noChangeArrowheads="1"/>
          </p:cNvSpPr>
          <p:nvPr>
            <p:ph type="body" idx="1"/>
          </p:nvPr>
        </p:nvSpPr>
        <p:spPr>
          <a:xfrm>
            <a:off x="730871" y="4560248"/>
            <a:ext cx="5853459" cy="4321507"/>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defTabSz="931865"/>
            <a:endParaRPr lang="en-US"/>
          </a:p>
        </p:txBody>
      </p:sp>
    </p:spTree>
    <p:extLst>
      <p:ext uri="{BB962C8B-B14F-4D97-AF65-F5344CB8AC3E}">
        <p14:creationId xmlns:p14="http://schemas.microsoft.com/office/powerpoint/2010/main" val="2918508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77BED8F7-7B26-F740-868E-CF6B5DF243D6}" type="slidenum">
              <a:rPr lang="en-US">
                <a:latin typeface="Times New Roman" charset="0"/>
              </a:rPr>
              <a:pPr/>
              <a:t>13</a:t>
            </a:fld>
            <a:endParaRPr lang="en-US">
              <a:latin typeface="Times New Roman" charset="0"/>
            </a:endParaRPr>
          </a:p>
        </p:txBody>
      </p:sp>
      <p:sp>
        <p:nvSpPr>
          <p:cNvPr id="41987" name="Rectangle 2"/>
          <p:cNvSpPr>
            <a:spLocks noGrp="1" noRot="1" noChangeAspect="1" noChangeArrowheads="1" noTextEdit="1"/>
          </p:cNvSpPr>
          <p:nvPr>
            <p:ph type="sldImg"/>
          </p:nvPr>
        </p:nvSpPr>
        <p:spPr>
          <a:xfrm>
            <a:off x="1257300" y="719138"/>
            <a:ext cx="4802188" cy="3600450"/>
          </a:xfrm>
          <a:solidFill>
            <a:srgbClr val="FFFFFF"/>
          </a:solidFill>
          <a:ln/>
        </p:spPr>
      </p:sp>
      <p:sp>
        <p:nvSpPr>
          <p:cNvPr id="41988" name="Rectangle 3"/>
          <p:cNvSpPr>
            <a:spLocks noGrp="1" noChangeArrowheads="1"/>
          </p:cNvSpPr>
          <p:nvPr>
            <p:ph type="body" idx="1"/>
          </p:nvPr>
        </p:nvSpPr>
        <p:spPr>
          <a:xfrm>
            <a:off x="730871" y="4560248"/>
            <a:ext cx="5853459" cy="4321507"/>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defTabSz="931865"/>
            <a:endParaRPr lang="en-US"/>
          </a:p>
        </p:txBody>
      </p:sp>
    </p:spTree>
    <p:extLst>
      <p:ext uri="{BB962C8B-B14F-4D97-AF65-F5344CB8AC3E}">
        <p14:creationId xmlns:p14="http://schemas.microsoft.com/office/powerpoint/2010/main" val="3997409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A2AAAB0D-D4C6-0345-8E4E-EF742CF6C462}" type="slidenum">
              <a:rPr lang="en-US">
                <a:latin typeface="Times New Roman" charset="0"/>
              </a:rPr>
              <a:pPr/>
              <a:t>14</a:t>
            </a:fld>
            <a:endParaRPr lang="en-US">
              <a:latin typeface="Times New Roman" charset="0"/>
            </a:endParaRPr>
          </a:p>
        </p:txBody>
      </p:sp>
      <p:sp>
        <p:nvSpPr>
          <p:cNvPr id="43011" name="Rectangle 2"/>
          <p:cNvSpPr>
            <a:spLocks noGrp="1" noRot="1" noChangeAspect="1" noChangeArrowheads="1" noTextEdit="1"/>
          </p:cNvSpPr>
          <p:nvPr>
            <p:ph type="sldImg"/>
          </p:nvPr>
        </p:nvSpPr>
        <p:spPr>
          <a:xfrm>
            <a:off x="1257300" y="719138"/>
            <a:ext cx="4802188" cy="3600450"/>
          </a:xfrm>
          <a:solidFill>
            <a:srgbClr val="FFFFFF"/>
          </a:solidFill>
          <a:ln/>
        </p:spPr>
      </p:sp>
      <p:sp>
        <p:nvSpPr>
          <p:cNvPr id="43012" name="Rectangle 3"/>
          <p:cNvSpPr>
            <a:spLocks noGrp="1" noChangeArrowheads="1"/>
          </p:cNvSpPr>
          <p:nvPr>
            <p:ph type="body" idx="1"/>
          </p:nvPr>
        </p:nvSpPr>
        <p:spPr>
          <a:xfrm>
            <a:off x="730871" y="4560248"/>
            <a:ext cx="5853459" cy="4321507"/>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defTabSz="931865"/>
            <a:endParaRPr lang="en-US"/>
          </a:p>
        </p:txBody>
      </p:sp>
    </p:spTree>
    <p:extLst>
      <p:ext uri="{BB962C8B-B14F-4D97-AF65-F5344CB8AC3E}">
        <p14:creationId xmlns:p14="http://schemas.microsoft.com/office/powerpoint/2010/main" val="4247211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FAB84AB3-4EA6-8D45-A556-B1BDA72E8738}" type="slidenum">
              <a:rPr lang="en-US">
                <a:latin typeface="Times New Roman" charset="0"/>
              </a:rPr>
              <a:pPr/>
              <a:t>15</a:t>
            </a:fld>
            <a:endParaRPr lang="en-US">
              <a:latin typeface="Times New Roman" charset="0"/>
            </a:endParaRPr>
          </a:p>
        </p:txBody>
      </p:sp>
      <p:sp>
        <p:nvSpPr>
          <p:cNvPr id="44035" name="Rectangle 2"/>
          <p:cNvSpPr>
            <a:spLocks noGrp="1" noRot="1" noChangeAspect="1" noChangeArrowheads="1" noTextEdit="1"/>
          </p:cNvSpPr>
          <p:nvPr>
            <p:ph type="sldImg"/>
          </p:nvPr>
        </p:nvSpPr>
        <p:spPr>
          <a:xfrm>
            <a:off x="1257300" y="719138"/>
            <a:ext cx="4802188" cy="3600450"/>
          </a:xfrm>
          <a:solidFill>
            <a:srgbClr val="FFFFFF"/>
          </a:solidFill>
          <a:ln/>
        </p:spPr>
      </p:sp>
      <p:sp>
        <p:nvSpPr>
          <p:cNvPr id="44036" name="Rectangle 3"/>
          <p:cNvSpPr>
            <a:spLocks noGrp="1" noChangeArrowheads="1"/>
          </p:cNvSpPr>
          <p:nvPr>
            <p:ph type="body" idx="1"/>
          </p:nvPr>
        </p:nvSpPr>
        <p:spPr>
          <a:xfrm>
            <a:off x="730871" y="4560248"/>
            <a:ext cx="5853459" cy="4321507"/>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marL="465933" lvl="1" defTabSz="931865"/>
            <a:endParaRPr lang="en-US"/>
          </a:p>
        </p:txBody>
      </p:sp>
    </p:spTree>
    <p:extLst>
      <p:ext uri="{BB962C8B-B14F-4D97-AF65-F5344CB8AC3E}">
        <p14:creationId xmlns:p14="http://schemas.microsoft.com/office/powerpoint/2010/main" val="2708939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EE96655A-8099-264C-80FA-EC3DC9F9DB04}" type="slidenum">
              <a:rPr lang="en-US">
                <a:latin typeface="Times New Roman" charset="0"/>
              </a:rPr>
              <a:pPr/>
              <a:t>16</a:t>
            </a:fld>
            <a:endParaRPr lang="en-US">
              <a:latin typeface="Times New Roman" charset="0"/>
            </a:endParaRPr>
          </a:p>
        </p:txBody>
      </p:sp>
      <p:sp>
        <p:nvSpPr>
          <p:cNvPr id="45059" name="Rectangle 2"/>
          <p:cNvSpPr>
            <a:spLocks noGrp="1" noRot="1" noChangeAspect="1" noChangeArrowheads="1" noTextEdit="1"/>
          </p:cNvSpPr>
          <p:nvPr>
            <p:ph type="sldImg"/>
          </p:nvPr>
        </p:nvSpPr>
        <p:spPr>
          <a:xfrm>
            <a:off x="1276350" y="728663"/>
            <a:ext cx="4803775" cy="3603625"/>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The TSP/PSP establishes a system in which both developers and management can be successful. It is based on these principles.</a:t>
            </a:r>
          </a:p>
          <a:p>
            <a:pPr lvl="1" eaLnBrk="1" hangingPunct="1"/>
            <a:r>
              <a:rPr lang="en-US"/>
              <a:t>The developers know the most about the job and can make the best plans.</a:t>
            </a:r>
          </a:p>
          <a:p>
            <a:pPr lvl="1" eaLnBrk="1" hangingPunct="1"/>
            <a:r>
              <a:rPr lang="en-US"/>
              <a:t>When developers plan their own work, they are committed to the plan.</a:t>
            </a:r>
          </a:p>
          <a:p>
            <a:pPr lvl="1" eaLnBrk="1" hangingPunct="1"/>
            <a:r>
              <a:rPr lang="en-US"/>
              <a:t>Precise project tracking requires detailed plans and accurate data.</a:t>
            </a:r>
          </a:p>
          <a:p>
            <a:pPr lvl="1" eaLnBrk="1" hangingPunct="1"/>
            <a:r>
              <a:rPr lang="en-US"/>
              <a:t>Only the people doing the work can collect precise and accurate data.</a:t>
            </a:r>
          </a:p>
          <a:p>
            <a:pPr lvl="1" eaLnBrk="1" hangingPunct="1"/>
            <a:r>
              <a:rPr lang="en-US"/>
              <a:t>To minimize cycle time, the engineers must balance their workloads.</a:t>
            </a:r>
          </a:p>
          <a:p>
            <a:pPr lvl="1" eaLnBrk="1" hangingPunct="1"/>
            <a:r>
              <a:rPr lang="en-US"/>
              <a:t>To maximize productivity, focus first on quality.</a:t>
            </a:r>
          </a:p>
          <a:p>
            <a:pPr eaLnBrk="1" hangingPunct="1"/>
            <a:endParaRPr lang="en-US"/>
          </a:p>
        </p:txBody>
      </p:sp>
    </p:spTree>
    <p:extLst>
      <p:ext uri="{BB962C8B-B14F-4D97-AF65-F5344CB8AC3E}">
        <p14:creationId xmlns:p14="http://schemas.microsoft.com/office/powerpoint/2010/main" val="3849600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1C460C7F-4FA4-3A48-81FB-7278B8B2CFA0}" type="slidenum">
              <a:rPr lang="en-US">
                <a:latin typeface="Times New Roman" charset="0"/>
              </a:rPr>
              <a:pPr/>
              <a:t>17</a:t>
            </a:fld>
            <a:endParaRPr lang="en-US">
              <a:latin typeface="Times New Roman" charset="0"/>
            </a:endParaRPr>
          </a:p>
        </p:txBody>
      </p:sp>
      <p:sp>
        <p:nvSpPr>
          <p:cNvPr id="46083" name="Rectangle 2"/>
          <p:cNvSpPr>
            <a:spLocks noGrp="1" noRot="1" noChangeAspect="1" noChangeArrowheads="1" noTextEdit="1"/>
          </p:cNvSpPr>
          <p:nvPr>
            <p:ph type="sldImg"/>
          </p:nvPr>
        </p:nvSpPr>
        <p:spPr>
          <a:xfrm>
            <a:off x="1270000" y="728663"/>
            <a:ext cx="4778375" cy="3582987"/>
          </a:xfrm>
          <a:ln/>
        </p:spPr>
      </p:sp>
      <p:sp>
        <p:nvSpPr>
          <p:cNvPr id="46084" name="Rectangle 3"/>
          <p:cNvSpPr>
            <a:spLocks noGrp="1" noChangeArrowheads="1"/>
          </p:cNvSpPr>
          <p:nvPr>
            <p:ph type="body" idx="1"/>
          </p:nvPr>
        </p:nvSpPr>
        <p:spPr>
          <a:xfrm>
            <a:off x="1151528" y="4616706"/>
            <a:ext cx="4919569" cy="431989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7" rIns="91435" bIns="45717"/>
          <a:lstStyle/>
          <a:p>
            <a:pPr eaLnBrk="1" hangingPunct="1"/>
            <a:r>
              <a:rPr lang="en-US"/>
              <a:t>End the argument started earlier.  Once you can do that, you gain more credibility and thus have more control.</a:t>
            </a:r>
          </a:p>
        </p:txBody>
      </p:sp>
    </p:spTree>
    <p:extLst>
      <p:ext uri="{BB962C8B-B14F-4D97-AF65-F5344CB8AC3E}">
        <p14:creationId xmlns:p14="http://schemas.microsoft.com/office/powerpoint/2010/main" val="1587766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0E774BCD-7653-734A-BBAA-0B57EA4CE3B5}" type="slidenum">
              <a:rPr lang="en-US">
                <a:latin typeface="Times New Roman" charset="0"/>
              </a:rPr>
              <a:pPr/>
              <a:t>18</a:t>
            </a:fld>
            <a:endParaRPr lang="en-US">
              <a:latin typeface="Times New Roman" charset="0"/>
            </a:endParaRPr>
          </a:p>
        </p:txBody>
      </p:sp>
      <p:sp>
        <p:nvSpPr>
          <p:cNvPr id="47107" name="Rectangle 2"/>
          <p:cNvSpPr>
            <a:spLocks noGrp="1" noRot="1" noChangeAspect="1" noChangeArrowheads="1" noTextEdit="1"/>
          </p:cNvSpPr>
          <p:nvPr>
            <p:ph type="sldImg"/>
          </p:nvPr>
        </p:nvSpPr>
        <p:spPr>
          <a:xfrm>
            <a:off x="2085975" y="630238"/>
            <a:ext cx="2921000" cy="219075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4093681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611A7DF3-BDE0-F84B-BF1C-6F7A017901AB}" type="slidenum">
              <a:rPr lang="en-US">
                <a:latin typeface="Times New Roman" charset="0"/>
              </a:rPr>
              <a:pPr/>
              <a:t>19</a:t>
            </a:fld>
            <a:endParaRPr lang="en-US">
              <a:latin typeface="Times New Roman" charset="0"/>
            </a:endParaRPr>
          </a:p>
        </p:txBody>
      </p:sp>
      <p:sp>
        <p:nvSpPr>
          <p:cNvPr id="48131" name="Rectangle 2"/>
          <p:cNvSpPr>
            <a:spLocks noGrp="1" noRot="1" noChangeAspect="1" noChangeArrowheads="1" noTextEdit="1"/>
          </p:cNvSpPr>
          <p:nvPr>
            <p:ph type="sldImg"/>
          </p:nvPr>
        </p:nvSpPr>
        <p:spPr>
          <a:xfrm>
            <a:off x="2109788" y="646113"/>
            <a:ext cx="2870200" cy="2152650"/>
          </a:xfrm>
          <a:ln cap="flat"/>
        </p:spPr>
      </p:sp>
      <p:sp>
        <p:nvSpPr>
          <p:cNvPr id="48132"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29026812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688EDC26-9499-C944-B7B1-F56C8CBF3535}" type="slidenum">
              <a:rPr lang="en-US">
                <a:latin typeface="Times New Roman" charset="0"/>
              </a:rPr>
              <a:pPr/>
              <a:t>20</a:t>
            </a:fld>
            <a:endParaRPr lang="en-US">
              <a:latin typeface="Times New Roman" charset="0"/>
            </a:endParaRPr>
          </a:p>
        </p:txBody>
      </p:sp>
      <p:sp>
        <p:nvSpPr>
          <p:cNvPr id="49155" name="Rectangle 2"/>
          <p:cNvSpPr>
            <a:spLocks noGrp="1" noRot="1" noChangeAspect="1" noChangeArrowheads="1" noTextEdit="1"/>
          </p:cNvSpPr>
          <p:nvPr>
            <p:ph type="sldImg"/>
          </p:nvPr>
        </p:nvSpPr>
        <p:spPr>
          <a:xfrm>
            <a:off x="2109788" y="646113"/>
            <a:ext cx="2870200" cy="2152650"/>
          </a:xfrm>
          <a:ln cap="flat"/>
        </p:spPr>
      </p:sp>
      <p:sp>
        <p:nvSpPr>
          <p:cNvPr id="49156"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2546845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3AB4F0C0-E2AD-BD4E-BAC3-5A7283B3CE93}" type="slidenum">
              <a:rPr lang="en-US">
                <a:latin typeface="Times New Roman" charset="0"/>
              </a:rPr>
              <a:pPr/>
              <a:t>3</a:t>
            </a:fld>
            <a:endParaRPr lang="en-US">
              <a:latin typeface="Times New Roman" charset="0"/>
            </a:endParaRPr>
          </a:p>
        </p:txBody>
      </p:sp>
      <p:sp>
        <p:nvSpPr>
          <p:cNvPr id="31747" name="Rectangle 2"/>
          <p:cNvSpPr>
            <a:spLocks noGrp="1" noRot="1" noChangeAspect="1" noChangeArrowheads="1" noTextEdit="1"/>
          </p:cNvSpPr>
          <p:nvPr>
            <p:ph type="sldImg"/>
          </p:nvPr>
        </p:nvSpPr>
        <p:spPr>
          <a:xfrm>
            <a:off x="1276350" y="728663"/>
            <a:ext cx="4803775" cy="3603625"/>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818011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CE65B1AE-4D34-0646-8846-B479DC168B8A}" type="slidenum">
              <a:rPr lang="en-US">
                <a:latin typeface="Times New Roman" charset="0"/>
              </a:rPr>
              <a:pPr/>
              <a:t>21</a:t>
            </a:fld>
            <a:endParaRPr lang="en-US">
              <a:latin typeface="Times New Roman" charset="0"/>
            </a:endParaRPr>
          </a:p>
        </p:txBody>
      </p:sp>
      <p:sp>
        <p:nvSpPr>
          <p:cNvPr id="50179" name="Rectangle 2"/>
          <p:cNvSpPr>
            <a:spLocks noGrp="1" noRot="1" noChangeAspect="1" noChangeArrowheads="1" noTextEdit="1"/>
          </p:cNvSpPr>
          <p:nvPr>
            <p:ph type="sldImg"/>
          </p:nvPr>
        </p:nvSpPr>
        <p:spPr>
          <a:xfrm>
            <a:off x="2112963" y="650875"/>
            <a:ext cx="2867025" cy="2149475"/>
          </a:xfrm>
          <a:ln cap="flat"/>
        </p:spPr>
      </p:sp>
      <p:sp>
        <p:nvSpPr>
          <p:cNvPr id="50180" name="Rectangle 3"/>
          <p:cNvSpPr>
            <a:spLocks noGrp="1" noChangeArrowheads="1"/>
          </p:cNvSpPr>
          <p:nvPr>
            <p:ph type="body" idx="1"/>
          </p:nvPr>
        </p:nvSpPr>
        <p:spPr>
          <a:xfrm>
            <a:off x="596066" y="2922946"/>
            <a:ext cx="6134438" cy="610721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73928"/>
            <a:endParaRPr lang="en-US"/>
          </a:p>
        </p:txBody>
      </p:sp>
    </p:spTree>
    <p:extLst>
      <p:ext uri="{BB962C8B-B14F-4D97-AF65-F5344CB8AC3E}">
        <p14:creationId xmlns:p14="http://schemas.microsoft.com/office/powerpoint/2010/main" val="2971738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582BB957-7FB9-DD43-8EC6-E36B0D8F430C}" type="slidenum">
              <a:rPr lang="en-US">
                <a:latin typeface="Times New Roman" charset="0"/>
              </a:rPr>
              <a:pPr/>
              <a:t>22</a:t>
            </a:fld>
            <a:endParaRPr lang="en-US">
              <a:latin typeface="Times New Roman" charset="0"/>
            </a:endParaRPr>
          </a:p>
        </p:txBody>
      </p:sp>
      <p:sp>
        <p:nvSpPr>
          <p:cNvPr id="51203" name="Rectangle 2"/>
          <p:cNvSpPr>
            <a:spLocks noGrp="1" noRot="1" noChangeAspect="1" noChangeArrowheads="1" noTextEdit="1"/>
          </p:cNvSpPr>
          <p:nvPr>
            <p:ph type="sldImg"/>
          </p:nvPr>
        </p:nvSpPr>
        <p:spPr>
          <a:xfrm>
            <a:off x="2109788" y="646113"/>
            <a:ext cx="2870200" cy="2152650"/>
          </a:xfrm>
          <a:ln cap="flat"/>
        </p:spPr>
      </p:sp>
      <p:sp>
        <p:nvSpPr>
          <p:cNvPr id="51204"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2992013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CFCEED37-B0B9-1F4A-837C-5835C6DA83E0}" type="slidenum">
              <a:rPr lang="en-US">
                <a:latin typeface="Times New Roman" charset="0"/>
              </a:rPr>
              <a:pPr/>
              <a:t>23</a:t>
            </a:fld>
            <a:endParaRPr lang="en-US">
              <a:latin typeface="Times New Roman" charset="0"/>
            </a:endParaRPr>
          </a:p>
        </p:txBody>
      </p:sp>
      <p:sp>
        <p:nvSpPr>
          <p:cNvPr id="52227" name="Rectangle 2"/>
          <p:cNvSpPr>
            <a:spLocks noGrp="1" noRot="1" noChangeAspect="1" noChangeArrowheads="1" noTextEdit="1"/>
          </p:cNvSpPr>
          <p:nvPr>
            <p:ph type="sldImg"/>
          </p:nvPr>
        </p:nvSpPr>
        <p:spPr>
          <a:xfrm>
            <a:off x="2109788" y="646113"/>
            <a:ext cx="2870200" cy="2152650"/>
          </a:xfrm>
          <a:ln cap="flat"/>
        </p:spPr>
      </p:sp>
      <p:sp>
        <p:nvSpPr>
          <p:cNvPr id="52228"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39058515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D0163CD2-0D95-8540-B55F-2CB459DE4A93}" type="slidenum">
              <a:rPr lang="en-US">
                <a:latin typeface="Times New Roman" charset="0"/>
              </a:rPr>
              <a:pPr/>
              <a:t>24</a:t>
            </a:fld>
            <a:endParaRPr lang="en-US">
              <a:latin typeface="Times New Roman" charset="0"/>
            </a:endParaRPr>
          </a:p>
        </p:txBody>
      </p:sp>
      <p:sp>
        <p:nvSpPr>
          <p:cNvPr id="53251" name="Rectangle 2"/>
          <p:cNvSpPr>
            <a:spLocks noGrp="1" noRot="1" noChangeAspect="1" noChangeArrowheads="1" noTextEdit="1"/>
          </p:cNvSpPr>
          <p:nvPr>
            <p:ph type="sldImg"/>
          </p:nvPr>
        </p:nvSpPr>
        <p:spPr>
          <a:xfrm>
            <a:off x="2109788" y="646113"/>
            <a:ext cx="2870200" cy="2152650"/>
          </a:xfrm>
          <a:ln cap="flat"/>
        </p:spPr>
      </p:sp>
      <p:sp>
        <p:nvSpPr>
          <p:cNvPr id="53252"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1395819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07486285-184A-1942-800E-CF9B60182074}" type="slidenum">
              <a:rPr lang="en-US">
                <a:latin typeface="Times New Roman" charset="0"/>
              </a:rPr>
              <a:pPr/>
              <a:t>25</a:t>
            </a:fld>
            <a:endParaRPr lang="en-US">
              <a:latin typeface="Times New Roman" charset="0"/>
            </a:endParaRPr>
          </a:p>
        </p:txBody>
      </p:sp>
      <p:sp>
        <p:nvSpPr>
          <p:cNvPr id="54275" name="Rectangle 2"/>
          <p:cNvSpPr>
            <a:spLocks noGrp="1" noRot="1" noChangeAspect="1" noChangeArrowheads="1" noTextEdit="1"/>
          </p:cNvSpPr>
          <p:nvPr>
            <p:ph type="sldImg"/>
          </p:nvPr>
        </p:nvSpPr>
        <p:spPr>
          <a:xfrm>
            <a:off x="2109788" y="646113"/>
            <a:ext cx="2870200" cy="2152650"/>
          </a:xfrm>
          <a:ln cap="flat"/>
        </p:spPr>
      </p:sp>
      <p:sp>
        <p:nvSpPr>
          <p:cNvPr id="54276"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1268156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5EFDCB8A-CE5E-5644-8E4C-77ED45916BC7}" type="slidenum">
              <a:rPr lang="en-US">
                <a:latin typeface="Times New Roman" charset="0"/>
              </a:rPr>
              <a:pPr/>
              <a:t>26</a:t>
            </a:fld>
            <a:endParaRPr lang="en-US">
              <a:latin typeface="Times New Roman" charset="0"/>
            </a:endParaRPr>
          </a:p>
        </p:txBody>
      </p:sp>
      <p:sp>
        <p:nvSpPr>
          <p:cNvPr id="55299" name="Rectangle 2"/>
          <p:cNvSpPr>
            <a:spLocks noGrp="1" noRot="1" noChangeAspect="1" noChangeArrowheads="1" noTextEdit="1"/>
          </p:cNvSpPr>
          <p:nvPr>
            <p:ph type="sldImg"/>
          </p:nvPr>
        </p:nvSpPr>
        <p:spPr>
          <a:xfrm>
            <a:off x="2109788" y="646113"/>
            <a:ext cx="2870200" cy="2152650"/>
          </a:xfrm>
          <a:ln cap="flat"/>
        </p:spPr>
      </p:sp>
      <p:sp>
        <p:nvSpPr>
          <p:cNvPr id="55300"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31466337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FBA1B059-A3EB-A34E-B684-B38956279FA4}" type="slidenum">
              <a:rPr lang="en-US">
                <a:latin typeface="Times New Roman" charset="0"/>
              </a:rPr>
              <a:pPr/>
              <a:t>27</a:t>
            </a:fld>
            <a:endParaRPr lang="en-US">
              <a:latin typeface="Times New Roman" charset="0"/>
            </a:endParaRPr>
          </a:p>
        </p:txBody>
      </p:sp>
      <p:sp>
        <p:nvSpPr>
          <p:cNvPr id="56323" name="Rectangle 2"/>
          <p:cNvSpPr>
            <a:spLocks noGrp="1" noRot="1" noChangeAspect="1" noChangeArrowheads="1" noTextEdit="1"/>
          </p:cNvSpPr>
          <p:nvPr>
            <p:ph type="sldImg"/>
          </p:nvPr>
        </p:nvSpPr>
        <p:spPr>
          <a:xfrm>
            <a:off x="1257300" y="720725"/>
            <a:ext cx="4800600" cy="3600450"/>
          </a:xfrm>
          <a:ln/>
        </p:spPr>
      </p:sp>
      <p:sp>
        <p:nvSpPr>
          <p:cNvPr id="56324" name="Rectangle 3"/>
          <p:cNvSpPr>
            <a:spLocks noGrp="1" noChangeArrowheads="1"/>
          </p:cNvSpPr>
          <p:nvPr>
            <p:ph type="body" idx="1"/>
          </p:nvPr>
        </p:nvSpPr>
        <p:spPr>
          <a:xfrm>
            <a:off x="401168" y="4560248"/>
            <a:ext cx="6512867" cy="431989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950784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431A63E6-36AE-B74F-8E02-2CDD7B746D30}" type="slidenum">
              <a:rPr lang="en-US">
                <a:latin typeface="Times New Roman" charset="0"/>
              </a:rPr>
              <a:pPr/>
              <a:t>4</a:t>
            </a:fld>
            <a:endParaRPr lang="en-US">
              <a:latin typeface="Times New Roman" charset="0"/>
            </a:endParaRPr>
          </a:p>
        </p:txBody>
      </p:sp>
      <p:sp>
        <p:nvSpPr>
          <p:cNvPr id="32771" name="Rectangle 2"/>
          <p:cNvSpPr>
            <a:spLocks noGrp="1" noRot="1" noChangeAspect="1" noChangeArrowheads="1" noTextEdit="1"/>
          </p:cNvSpPr>
          <p:nvPr>
            <p:ph type="sldImg"/>
          </p:nvPr>
        </p:nvSpPr>
        <p:spPr>
          <a:xfrm>
            <a:off x="2111375" y="647700"/>
            <a:ext cx="2867025" cy="2151063"/>
          </a:xfrm>
          <a:ln cap="flat"/>
        </p:spPr>
      </p:sp>
      <p:sp>
        <p:nvSpPr>
          <p:cNvPr id="32772" name="Rectangle 3"/>
          <p:cNvSpPr>
            <a:spLocks noGrp="1" noChangeArrowheads="1"/>
          </p:cNvSpPr>
          <p:nvPr>
            <p:ph type="body" idx="1"/>
          </p:nvPr>
        </p:nvSpPr>
        <p:spPr>
          <a:xfrm>
            <a:off x="602562" y="2929399"/>
            <a:ext cx="6119821" cy="6092697"/>
          </a:xfrm>
          <a:noFill/>
          <a:ln w="12700" cap="flat">
            <a:solidFill>
              <a:schemeClr val="tx1"/>
            </a:solidFill>
            <a:prstDash val="sysDot"/>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txBody>
          <a:bodyPr lIns="95703" tIns="46202" rIns="95703" bIns="46202"/>
          <a:lstStyle/>
          <a:p>
            <a:pPr defTabSz="967457"/>
            <a:endParaRPr lang="en-US"/>
          </a:p>
        </p:txBody>
      </p:sp>
    </p:spTree>
    <p:extLst>
      <p:ext uri="{BB962C8B-B14F-4D97-AF65-F5344CB8AC3E}">
        <p14:creationId xmlns:p14="http://schemas.microsoft.com/office/powerpoint/2010/main" val="1041641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47F1EA8D-2509-D448-A2C5-39B6A5AD62E5}" type="slidenum">
              <a:rPr lang="en-US">
                <a:latin typeface="Times New Roman" charset="0"/>
              </a:rPr>
              <a:pPr/>
              <a:t>5</a:t>
            </a:fld>
            <a:endParaRPr lang="en-US">
              <a:latin typeface="Times New Roman" charset="0"/>
            </a:endParaRPr>
          </a:p>
        </p:txBody>
      </p:sp>
      <p:sp>
        <p:nvSpPr>
          <p:cNvPr id="33795" name="Rectangle 1026"/>
          <p:cNvSpPr>
            <a:spLocks noGrp="1" noRot="1" noChangeAspect="1" noChangeArrowheads="1" noTextEdit="1"/>
          </p:cNvSpPr>
          <p:nvPr>
            <p:ph type="sldImg"/>
          </p:nvPr>
        </p:nvSpPr>
        <p:spPr>
          <a:xfrm>
            <a:off x="1270000" y="728663"/>
            <a:ext cx="4778375" cy="3582987"/>
          </a:xfrm>
          <a:solidFill>
            <a:srgbClr val="FFFFFF"/>
          </a:solidFill>
          <a:ln/>
        </p:spPr>
      </p:sp>
      <p:sp>
        <p:nvSpPr>
          <p:cNvPr id="33796" name="Rectangle 1027"/>
          <p:cNvSpPr>
            <a:spLocks noGrp="1" noChangeArrowheads="1"/>
          </p:cNvSpPr>
          <p:nvPr>
            <p:ph type="body" idx="1"/>
          </p:nvPr>
        </p:nvSpPr>
        <p:spPr>
          <a:xfrm>
            <a:off x="1151528" y="4616706"/>
            <a:ext cx="4919569" cy="4319895"/>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eaLnBrk="1" hangingPunct="1"/>
            <a:endParaRPr lang="en-US"/>
          </a:p>
        </p:txBody>
      </p:sp>
    </p:spTree>
    <p:extLst>
      <p:ext uri="{BB962C8B-B14F-4D97-AF65-F5344CB8AC3E}">
        <p14:creationId xmlns:p14="http://schemas.microsoft.com/office/powerpoint/2010/main" val="3824670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78BD8C40-58BF-904F-B130-CE68EAE63F4D}" type="slidenum">
              <a:rPr lang="en-US">
                <a:latin typeface="Times New Roman" charset="0"/>
              </a:rPr>
              <a:pPr/>
              <a:t>6</a:t>
            </a:fld>
            <a:endParaRPr lang="en-US">
              <a:latin typeface="Times New Roman" charset="0"/>
            </a:endParaRPr>
          </a:p>
        </p:txBody>
      </p:sp>
      <p:sp>
        <p:nvSpPr>
          <p:cNvPr id="34819" name="Rectangle 1026"/>
          <p:cNvSpPr>
            <a:spLocks noGrp="1" noRot="1" noChangeAspect="1" noChangeArrowheads="1" noTextEdit="1"/>
          </p:cNvSpPr>
          <p:nvPr>
            <p:ph type="sldImg"/>
          </p:nvPr>
        </p:nvSpPr>
        <p:spPr>
          <a:xfrm>
            <a:off x="1270000" y="728663"/>
            <a:ext cx="4778375" cy="3582987"/>
          </a:xfrm>
          <a:solidFill>
            <a:srgbClr val="FFFFFF"/>
          </a:solidFill>
          <a:ln/>
        </p:spPr>
      </p:sp>
      <p:sp>
        <p:nvSpPr>
          <p:cNvPr id="34820" name="Rectangle 1027"/>
          <p:cNvSpPr>
            <a:spLocks noGrp="1" noChangeArrowheads="1"/>
          </p:cNvSpPr>
          <p:nvPr>
            <p:ph type="body" idx="1"/>
          </p:nvPr>
        </p:nvSpPr>
        <p:spPr>
          <a:xfrm>
            <a:off x="1151528" y="4616706"/>
            <a:ext cx="4919569" cy="4319895"/>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eaLnBrk="1" hangingPunct="1"/>
            <a:endParaRPr lang="en-US"/>
          </a:p>
        </p:txBody>
      </p:sp>
    </p:spTree>
    <p:extLst>
      <p:ext uri="{BB962C8B-B14F-4D97-AF65-F5344CB8AC3E}">
        <p14:creationId xmlns:p14="http://schemas.microsoft.com/office/powerpoint/2010/main" val="1094617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E06779D5-F532-1649-B17D-314924AA2E3D}" type="slidenum">
              <a:rPr lang="en-US">
                <a:latin typeface="Times New Roman" charset="0"/>
              </a:rPr>
              <a:pPr/>
              <a:t>7</a:t>
            </a:fld>
            <a:endParaRPr lang="en-US">
              <a:latin typeface="Times New Roman" charset="0"/>
            </a:endParaRPr>
          </a:p>
        </p:txBody>
      </p:sp>
      <p:sp>
        <p:nvSpPr>
          <p:cNvPr id="35843" name="Rectangle 2"/>
          <p:cNvSpPr>
            <a:spLocks noGrp="1" noRot="1" noChangeAspect="1" noChangeArrowheads="1" noTextEdit="1"/>
          </p:cNvSpPr>
          <p:nvPr>
            <p:ph type="sldImg"/>
          </p:nvPr>
        </p:nvSpPr>
        <p:spPr>
          <a:xfrm>
            <a:off x="1270000" y="728663"/>
            <a:ext cx="4778375" cy="3582987"/>
          </a:xfrm>
          <a:solidFill>
            <a:srgbClr val="FFFFFF"/>
          </a:solidFill>
          <a:ln/>
        </p:spPr>
      </p:sp>
      <p:sp>
        <p:nvSpPr>
          <p:cNvPr id="35844" name="Rectangle 3"/>
          <p:cNvSpPr>
            <a:spLocks noGrp="1" noChangeArrowheads="1"/>
          </p:cNvSpPr>
          <p:nvPr>
            <p:ph type="body" idx="1"/>
          </p:nvPr>
        </p:nvSpPr>
        <p:spPr>
          <a:xfrm>
            <a:off x="1151528" y="4616706"/>
            <a:ext cx="4919569" cy="4319895"/>
          </a:xfrm>
          <a:solidFill>
            <a:srgbClr val="FFFFFF"/>
          </a:solidFill>
          <a:ln>
            <a:solidFill>
              <a:srgbClr val="000000"/>
            </a:solidFill>
          </a:ln>
        </p:spPr>
        <p:txBody>
          <a:bodyPr lIns="91435" tIns="45717" rIns="91435" bIns="45717"/>
          <a:lstStyle/>
          <a:p>
            <a:pPr marL="524174" lvl="2"/>
            <a:endParaRPr lang="en-US" sz="1000">
              <a:solidFill>
                <a:schemeClr val="accent2"/>
              </a:solidFill>
            </a:endParaRPr>
          </a:p>
          <a:p>
            <a:pPr marL="524174" lvl="2"/>
            <a:r>
              <a:rPr lang="en-US" sz="1000"/>
              <a:t>Mention that when managers can</a:t>
            </a:r>
            <a:r>
              <a:rPr lang="ja-JP" altLang="en-US" sz="1000"/>
              <a:t>’</a:t>
            </a:r>
            <a:r>
              <a:rPr lang="en-US" sz="1000"/>
              <a:t>t get everything they want when they want, they need at the very least to be able to make choices.</a:t>
            </a:r>
          </a:p>
          <a:p>
            <a:pPr marL="524174" lvl="2"/>
            <a:r>
              <a:rPr lang="en-US" sz="1000"/>
              <a:t>If the engineering team does not provide viable choices – management will create their own choices!</a:t>
            </a:r>
          </a:p>
          <a:p>
            <a:pPr eaLnBrk="1" hangingPunct="1"/>
            <a:endParaRPr lang="en-US"/>
          </a:p>
        </p:txBody>
      </p:sp>
    </p:spTree>
    <p:extLst>
      <p:ext uri="{BB962C8B-B14F-4D97-AF65-F5344CB8AC3E}">
        <p14:creationId xmlns:p14="http://schemas.microsoft.com/office/powerpoint/2010/main" val="347279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6BA8B70D-308E-9840-9622-AA97D4B35E4A}" type="slidenum">
              <a:rPr lang="en-US">
                <a:latin typeface="Times New Roman" charset="0"/>
              </a:rPr>
              <a:pPr/>
              <a:t>8</a:t>
            </a:fld>
            <a:endParaRPr lang="en-US">
              <a:latin typeface="Times New Roman" charset="0"/>
            </a:endParaRPr>
          </a:p>
        </p:txBody>
      </p:sp>
      <p:sp>
        <p:nvSpPr>
          <p:cNvPr id="36867" name="Rectangle 2"/>
          <p:cNvSpPr>
            <a:spLocks noGrp="1" noRot="1" noChangeAspect="1" noChangeArrowheads="1" noTextEdit="1"/>
          </p:cNvSpPr>
          <p:nvPr>
            <p:ph type="sldImg"/>
          </p:nvPr>
        </p:nvSpPr>
        <p:spPr>
          <a:xfrm>
            <a:off x="1270000" y="728663"/>
            <a:ext cx="4778375" cy="3582987"/>
          </a:xfrm>
          <a:ln/>
        </p:spPr>
      </p:sp>
      <p:sp>
        <p:nvSpPr>
          <p:cNvPr id="36868" name="Rectangle 3"/>
          <p:cNvSpPr>
            <a:spLocks noGrp="1" noChangeArrowheads="1"/>
          </p:cNvSpPr>
          <p:nvPr>
            <p:ph type="body" idx="1"/>
          </p:nvPr>
        </p:nvSpPr>
        <p:spPr>
          <a:xfrm>
            <a:off x="1151528" y="4616706"/>
            <a:ext cx="4919569" cy="431989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7" rIns="91435" bIns="45717"/>
          <a:lstStyle/>
          <a:p>
            <a:pPr eaLnBrk="1" hangingPunct="1"/>
            <a:r>
              <a:rPr lang="en-US"/>
              <a:t>It</a:t>
            </a:r>
            <a:r>
              <a:rPr lang="ja-JP" altLang="en-US"/>
              <a:t>’</a:t>
            </a:r>
            <a:r>
              <a:rPr lang="en-US"/>
              <a:t>s the system.  Software schedules are a joint responsibility - management has been optimistic and often demanded unrealistic schedules.  Developers have reluctantly accepted these schedules – or have lacked the data to understand how unrealistic the schedule is.</a:t>
            </a:r>
          </a:p>
          <a:p>
            <a:pPr eaLnBrk="1" hangingPunct="1"/>
            <a:r>
              <a:rPr lang="en-US"/>
              <a:t>Have a class discussion about what we mean when we say that developers have </a:t>
            </a:r>
            <a:r>
              <a:rPr lang="ja-JP" altLang="en-US"/>
              <a:t>“</a:t>
            </a:r>
            <a:r>
              <a:rPr lang="en-US"/>
              <a:t>accepted</a:t>
            </a:r>
            <a:r>
              <a:rPr lang="ja-JP" altLang="en-US"/>
              <a:t>”</a:t>
            </a:r>
            <a:r>
              <a:rPr lang="en-US"/>
              <a:t> a schedule. </a:t>
            </a:r>
          </a:p>
          <a:p>
            <a:pPr eaLnBrk="1" hangingPunct="1"/>
            <a:endParaRPr lang="en-US"/>
          </a:p>
        </p:txBody>
      </p:sp>
    </p:spTree>
    <p:extLst>
      <p:ext uri="{BB962C8B-B14F-4D97-AF65-F5344CB8AC3E}">
        <p14:creationId xmlns:p14="http://schemas.microsoft.com/office/powerpoint/2010/main" val="2807529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B3602903-9751-6E41-9533-1EDF74A47EF1}" type="slidenum">
              <a:rPr lang="en-US">
                <a:latin typeface="Times New Roman" charset="0"/>
              </a:rPr>
              <a:pPr/>
              <a:t>9</a:t>
            </a:fld>
            <a:endParaRPr lang="en-US">
              <a:latin typeface="Times New Roman" charset="0"/>
            </a:endParaRPr>
          </a:p>
        </p:txBody>
      </p:sp>
      <p:sp>
        <p:nvSpPr>
          <p:cNvPr id="37891" name="Rectangle 2"/>
          <p:cNvSpPr>
            <a:spLocks noGrp="1" noRot="1" noChangeAspect="1" noChangeArrowheads="1" noTextEdit="1"/>
          </p:cNvSpPr>
          <p:nvPr>
            <p:ph type="sldImg"/>
          </p:nvPr>
        </p:nvSpPr>
        <p:spPr>
          <a:xfrm>
            <a:off x="1270000" y="728663"/>
            <a:ext cx="4778375" cy="3582987"/>
          </a:xfrm>
          <a:ln/>
        </p:spPr>
      </p:sp>
      <p:sp>
        <p:nvSpPr>
          <p:cNvPr id="37892" name="Rectangle 3"/>
          <p:cNvSpPr>
            <a:spLocks noGrp="1" noChangeArrowheads="1"/>
          </p:cNvSpPr>
          <p:nvPr>
            <p:ph type="body" idx="1"/>
          </p:nvPr>
        </p:nvSpPr>
        <p:spPr>
          <a:xfrm>
            <a:off x="1151528" y="4616706"/>
            <a:ext cx="4919569" cy="431989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7" rIns="91435" bIns="45717"/>
          <a:lstStyle/>
          <a:p>
            <a:pPr eaLnBrk="1" hangingPunct="1"/>
            <a:r>
              <a:rPr lang="en-US"/>
              <a:t>What can you do?  You have some of the blame, what can you do?</a:t>
            </a:r>
          </a:p>
          <a:p>
            <a:pPr eaLnBrk="1" hangingPunct="1"/>
            <a:endParaRPr lang="en-US"/>
          </a:p>
          <a:p>
            <a:pPr eaLnBrk="1" hangingPunct="1"/>
            <a:r>
              <a:rPr lang="en-US"/>
              <a:t>Worry about what management does or you can focus on what you control.  </a:t>
            </a:r>
          </a:p>
          <a:p>
            <a:pPr eaLnBrk="1" hangingPunct="1"/>
            <a:endParaRPr lang="en-US"/>
          </a:p>
          <a:p>
            <a:pPr eaLnBrk="1" hangingPunct="1"/>
            <a:r>
              <a:rPr lang="en-US"/>
              <a:t>Why don</a:t>
            </a:r>
            <a:r>
              <a:rPr lang="ja-JP" altLang="en-US"/>
              <a:t>’</a:t>
            </a:r>
            <a:r>
              <a:rPr lang="en-US"/>
              <a:t>t you have control now? because management doesn</a:t>
            </a:r>
            <a:r>
              <a:rPr lang="ja-JP" altLang="en-US"/>
              <a:t>’</a:t>
            </a:r>
            <a:r>
              <a:rPr lang="en-US"/>
              <a:t>t trust you.   By accepting an unrealistic schedule and failing, you perpetuate this problem.  So to break this cycle, you need to negotiate with management to agree to a realistic plan that you can perform against.  Then management will start to trust you and you will have more control over your work.</a:t>
            </a:r>
          </a:p>
          <a:p>
            <a:pPr eaLnBrk="1" hangingPunct="1"/>
            <a:endParaRPr lang="en-US"/>
          </a:p>
          <a:p>
            <a:pPr eaLnBrk="1" hangingPunct="1"/>
            <a:r>
              <a:rPr lang="en-US"/>
              <a:t>The problems aren</a:t>
            </a:r>
            <a:r>
              <a:rPr lang="ja-JP" altLang="en-US"/>
              <a:t>’</a:t>
            </a:r>
            <a:r>
              <a:rPr lang="en-US"/>
              <a:t>t you fault, but it</a:t>
            </a:r>
            <a:r>
              <a:rPr lang="ja-JP" altLang="en-US"/>
              <a:t>’</a:t>
            </a:r>
            <a:r>
              <a:rPr lang="en-US"/>
              <a:t>s up to you to fix them for yourself.</a:t>
            </a:r>
          </a:p>
        </p:txBody>
      </p:sp>
    </p:spTree>
    <p:extLst>
      <p:ext uri="{BB962C8B-B14F-4D97-AF65-F5344CB8AC3E}">
        <p14:creationId xmlns:p14="http://schemas.microsoft.com/office/powerpoint/2010/main" val="2586289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3000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3000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3000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30000"/>
              </a:spcBef>
              <a:spcAft>
                <a:spcPct val="0"/>
              </a:spcAft>
              <a:defRPr sz="1000">
                <a:solidFill>
                  <a:schemeClr val="tx1"/>
                </a:solidFill>
                <a:latin typeface="Arial" charset="0"/>
                <a:ea typeface="ＭＳ Ｐゴシック" charset="0"/>
              </a:defRPr>
            </a:lvl9pPr>
          </a:lstStyle>
          <a:p>
            <a:fld id="{AA10B877-A2DD-C746-A634-85DAD04D0521}" type="slidenum">
              <a:rPr lang="en-US">
                <a:latin typeface="Times New Roman" charset="0"/>
              </a:rPr>
              <a:pPr/>
              <a:t>10</a:t>
            </a:fld>
            <a:endParaRPr lang="en-US">
              <a:latin typeface="Times New Roman" charset="0"/>
            </a:endParaRPr>
          </a:p>
        </p:txBody>
      </p:sp>
      <p:sp>
        <p:nvSpPr>
          <p:cNvPr id="38915" name="Rectangle 2"/>
          <p:cNvSpPr>
            <a:spLocks noGrp="1" noRot="1" noChangeAspect="1" noChangeArrowheads="1" noTextEdit="1"/>
          </p:cNvSpPr>
          <p:nvPr>
            <p:ph type="sldImg"/>
          </p:nvPr>
        </p:nvSpPr>
        <p:spPr>
          <a:xfrm>
            <a:off x="1257300" y="719138"/>
            <a:ext cx="4802188" cy="3600450"/>
          </a:xfrm>
          <a:solidFill>
            <a:srgbClr val="FFFFFF"/>
          </a:solidFill>
          <a:ln/>
        </p:spPr>
      </p:sp>
      <p:sp>
        <p:nvSpPr>
          <p:cNvPr id="38916" name="Rectangle 3"/>
          <p:cNvSpPr>
            <a:spLocks noGrp="1" noChangeArrowheads="1"/>
          </p:cNvSpPr>
          <p:nvPr>
            <p:ph type="body" idx="1"/>
          </p:nvPr>
        </p:nvSpPr>
        <p:spPr>
          <a:xfrm>
            <a:off x="730871" y="4560248"/>
            <a:ext cx="5853459" cy="4321507"/>
          </a:xfrm>
          <a:solidFill>
            <a:srgbClr val="FFFFFF"/>
          </a:solidFill>
          <a:ln>
            <a:solidFill>
              <a:srgbClr val="000000"/>
            </a:solidFill>
          </a:ln>
          <a:extLst>
            <a:ext uri="{FAA26D3D-D897-4be2-8F04-BA451C77F1D7}">
              <ma14:placeholderFlag xmlns:ma14="http://schemas.microsoft.com/office/mac/drawingml/2011/main" xmlns="" val="1"/>
            </a:ext>
          </a:extLst>
        </p:spPr>
        <p:txBody>
          <a:bodyPr lIns="91435" tIns="45717" rIns="91435" bIns="45717"/>
          <a:lstStyle/>
          <a:p>
            <a:pPr defTabSz="931865"/>
            <a:endParaRPr lang="en-US"/>
          </a:p>
        </p:txBody>
      </p:sp>
    </p:spTree>
    <p:extLst>
      <p:ext uri="{BB962C8B-B14F-4D97-AF65-F5344CB8AC3E}">
        <p14:creationId xmlns:p14="http://schemas.microsoft.com/office/powerpoint/2010/main" val="32953073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30832"/>
          </a:xfrm>
          <a:prstGeom prst="rect">
            <a:avLst/>
          </a:prstGeom>
          <a:noFill/>
        </p:spPr>
        <p:txBody>
          <a:bodyPr wrap="square" lIns="0" tIns="0" rIns="0" bIns="0" rtlCol="0">
            <a:spAutoFit/>
          </a:bodyPr>
          <a:lstStyle/>
          <a:p>
            <a:r>
              <a:rPr lang="en-US" sz="5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1674729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348941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24415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85827229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08048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06453256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884675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56412181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Course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Course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8652869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729521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89410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804188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9050694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757510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Course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179720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7441588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370109039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680" r:id="rId16"/>
    <p:sldLayoutId id="2147483676" r:id="rId17"/>
    <p:sldLayoutId id="2147483662" r:id="rId18"/>
    <p:sldLayoutId id="2147483664" r:id="rId19"/>
    <p:sldLayoutId id="2147483672" r:id="rId20"/>
    <p:sldLayoutId id="2147483673" r:id="rId21"/>
    <p:sldLayoutId id="2147483677" r:id="rId22"/>
    <p:sldLayoutId id="2147483678" r:id="rId23"/>
    <p:sldLayoutId id="2147483679" r:id="rId24"/>
    <p:sldLayoutId id="2147483674" r:id="rId25"/>
    <p:sldLayoutId id="2147483675" r:id="rId26"/>
    <p:sldLayoutId id="2147483685" r:id="rId27"/>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2"/>
          <p:cNvSpPr>
            <a:spLocks noGrp="1" noChangeArrowheads="1"/>
          </p:cNvSpPr>
          <p:nvPr>
            <p:ph type="ctrTitle"/>
          </p:nvPr>
        </p:nvSpPr>
        <p:spPr>
          <a:noFill/>
        </p:spPr>
        <p:txBody>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Course </a:t>
            </a:r>
            <a:r>
              <a:rPr lang="en-US" dirty="0">
                <a:latin typeface="Arial" charset="0"/>
              </a:rPr>
              <a:t>Overview </a:t>
            </a:r>
          </a:p>
        </p:txBody>
      </p:sp>
    </p:spTree>
    <p:extLst>
      <p:ext uri="{BB962C8B-B14F-4D97-AF65-F5344CB8AC3E}">
        <p14:creationId xmlns:p14="http://schemas.microsoft.com/office/powerpoint/2010/main" val="3343104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lstStyle/>
          <a:p>
            <a:r>
              <a:rPr lang="en-US" sz="2000" b="1" dirty="0"/>
              <a:t>You must show that you understand (and care) about what the customer </a:t>
            </a:r>
            <a:r>
              <a:rPr lang="en-US" sz="2000" b="1" dirty="0" smtClean="0"/>
              <a:t>wants.</a:t>
            </a:r>
            <a:endParaRPr lang="en-US" b="1" dirty="0"/>
          </a:p>
        </p:txBody>
      </p:sp>
      <p:sp>
        <p:nvSpPr>
          <p:cNvPr id="12292" name="Rectangle 6"/>
          <p:cNvSpPr>
            <a:spLocks noGrp="1" noChangeArrowheads="1"/>
          </p:cNvSpPr>
          <p:nvPr>
            <p:ph type="title"/>
          </p:nvPr>
        </p:nvSpPr>
        <p:spPr/>
        <p:txBody>
          <a:bodyPr>
            <a:normAutofit fontScale="90000"/>
          </a:bodyPr>
          <a:lstStyle/>
          <a:p>
            <a:pPr eaLnBrk="1" hangingPunct="1"/>
            <a:r>
              <a:rPr lang="en-US">
                <a:latin typeface="Arial" charset="0"/>
              </a:rPr>
              <a:t>Setting, Keeping, and Exceeding Expectations - 1</a:t>
            </a:r>
          </a:p>
        </p:txBody>
      </p:sp>
      <p:sp>
        <p:nvSpPr>
          <p:cNvPr id="8" name="Rounded Rectangle 7"/>
          <p:cNvSpPr/>
          <p:nvPr/>
        </p:nvSpPr>
        <p:spPr>
          <a:xfrm>
            <a:off x="388938" y="1123950"/>
            <a:ext cx="2697162" cy="577450"/>
          </a:xfrm>
          <a:prstGeom prst="roundRect">
            <a:avLst/>
          </a:prstGeom>
          <a:solidFill>
            <a:srgbClr val="00569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spTree>
    <p:extLst>
      <p:ext uri="{BB962C8B-B14F-4D97-AF65-F5344CB8AC3E}">
        <p14:creationId xmlns:p14="http://schemas.microsoft.com/office/powerpoint/2010/main" val="1985099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238500" y="1076897"/>
            <a:ext cx="5486399" cy="5198557"/>
          </a:xfrm>
        </p:spPr>
        <p:txBody>
          <a:bodyPr>
            <a:noAutofit/>
          </a:bodyPr>
          <a:lstStyle/>
          <a:p>
            <a:pPr defTabSz="1027113">
              <a:spcBef>
                <a:spcPct val="0"/>
              </a:spcBef>
              <a:spcAft>
                <a:spcPts val="400"/>
              </a:spcAft>
              <a:buSzPct val="70000"/>
            </a:pPr>
            <a:r>
              <a:rPr lang="en-US" sz="2000" b="1" dirty="0"/>
              <a:t>It</a:t>
            </a:r>
            <a:r>
              <a:rPr lang="ja-JP" altLang="en-US" sz="2000" b="1" dirty="0"/>
              <a:t>’</a:t>
            </a:r>
            <a:r>
              <a:rPr lang="en-US" sz="2000" b="1" dirty="0"/>
              <a:t>s your responsibility to provide </a:t>
            </a:r>
            <a:br>
              <a:rPr lang="en-US" sz="2000" b="1" dirty="0"/>
            </a:br>
            <a:r>
              <a:rPr lang="en-US" sz="2000" b="1" dirty="0"/>
              <a:t>a defensible plan to management.</a:t>
            </a:r>
          </a:p>
          <a:p>
            <a:pPr marL="344488" lvl="1" indent="-171450" defTabSz="1027113">
              <a:spcBef>
                <a:spcPct val="0"/>
              </a:spcBef>
              <a:spcAft>
                <a:spcPts val="400"/>
              </a:spcAft>
              <a:buSzPct val="90000"/>
              <a:buFont typeface="Times" charset="0"/>
              <a:buChar char="•"/>
            </a:pPr>
            <a:r>
              <a:rPr lang="en-US" sz="2000" dirty="0"/>
              <a:t>Use relevant historical data when planning. </a:t>
            </a:r>
          </a:p>
          <a:p>
            <a:pPr marL="344488" lvl="1" indent="-171450" defTabSz="1027113">
              <a:spcBef>
                <a:spcPct val="0"/>
              </a:spcBef>
              <a:spcAft>
                <a:spcPts val="400"/>
              </a:spcAft>
              <a:buSzPct val="90000"/>
              <a:buFont typeface="Times" charset="0"/>
              <a:buChar char="•"/>
            </a:pPr>
            <a:r>
              <a:rPr lang="en-US" sz="2000" dirty="0"/>
              <a:t>If data are not available, use pragmatic engineering judgment.</a:t>
            </a:r>
          </a:p>
          <a:p>
            <a:pPr marL="344488" lvl="1" indent="-171450" defTabSz="1027113">
              <a:spcBef>
                <a:spcPct val="0"/>
              </a:spcBef>
              <a:spcAft>
                <a:spcPts val="400"/>
              </a:spcAft>
              <a:buSzPct val="90000"/>
              <a:buFont typeface="Times" charset="0"/>
              <a:buChar char="•"/>
            </a:pPr>
            <a:r>
              <a:rPr lang="en-US" sz="2000" dirty="0"/>
              <a:t>Estimate in sufficient detail </a:t>
            </a:r>
            <a:r>
              <a:rPr lang="en-US" sz="2000" dirty="0" smtClean="0"/>
              <a:t>so </a:t>
            </a:r>
            <a:r>
              <a:rPr lang="en-US" sz="2000" dirty="0"/>
              <a:t>that the underestimates and overestimates </a:t>
            </a:r>
            <a:r>
              <a:rPr lang="en-US" sz="2000" dirty="0" smtClean="0"/>
              <a:t/>
            </a:r>
            <a:br>
              <a:rPr lang="en-US" sz="2000" dirty="0" smtClean="0"/>
            </a:br>
            <a:r>
              <a:rPr lang="en-US" sz="2000" dirty="0" smtClean="0"/>
              <a:t>balance </a:t>
            </a:r>
            <a:r>
              <a:rPr lang="en-US" sz="2000" dirty="0"/>
              <a:t>out.</a:t>
            </a:r>
          </a:p>
          <a:p>
            <a:pPr marL="344488" lvl="1" indent="-171450" defTabSz="1027113">
              <a:spcBef>
                <a:spcPct val="0"/>
              </a:spcBef>
              <a:spcAft>
                <a:spcPts val="400"/>
              </a:spcAft>
              <a:buSzPct val="90000"/>
              <a:buFont typeface="Times" charset="0"/>
              <a:buChar char="•"/>
            </a:pPr>
            <a:r>
              <a:rPr lang="en-US" sz="2000" dirty="0"/>
              <a:t>Be realistic how much time you have available to do the job</a:t>
            </a:r>
            <a:r>
              <a:rPr lang="en-US" sz="2000" dirty="0" smtClean="0"/>
              <a:t>.</a:t>
            </a:r>
            <a:br>
              <a:rPr lang="en-US" sz="2000" dirty="0" smtClean="0"/>
            </a:br>
            <a:endParaRPr lang="en-US" sz="2000" dirty="0"/>
          </a:p>
          <a:p>
            <a:pPr defTabSz="1027113">
              <a:spcBef>
                <a:spcPct val="0"/>
              </a:spcBef>
              <a:spcAft>
                <a:spcPts val="400"/>
              </a:spcAft>
              <a:buSzPct val="70000"/>
            </a:pPr>
            <a:r>
              <a:rPr lang="en-US" sz="2000" b="1" dirty="0" smtClean="0"/>
              <a:t>Anticipating </a:t>
            </a:r>
            <a:r>
              <a:rPr lang="en-US" sz="2000" b="1" dirty="0"/>
              <a:t>change is part of planning realistically.</a:t>
            </a:r>
          </a:p>
          <a:p>
            <a:pPr marL="344488" lvl="1" indent="-171450" defTabSz="1027113">
              <a:spcBef>
                <a:spcPct val="0"/>
              </a:spcBef>
              <a:spcAft>
                <a:spcPts val="400"/>
              </a:spcAft>
              <a:buSzPct val="90000"/>
              <a:buFont typeface="Times" charset="0"/>
              <a:buChar char="•"/>
            </a:pPr>
            <a:r>
              <a:rPr lang="en-US" sz="2000" dirty="0"/>
              <a:t>Some risks will become actualities.</a:t>
            </a:r>
          </a:p>
          <a:p>
            <a:pPr marL="344488" lvl="1" indent="-171450" defTabSz="1027113">
              <a:spcBef>
                <a:spcPct val="0"/>
              </a:spcBef>
              <a:spcAft>
                <a:spcPts val="400"/>
              </a:spcAft>
              <a:buSzPct val="90000"/>
              <a:buFont typeface="Times" charset="0"/>
              <a:buChar char="•"/>
            </a:pPr>
            <a:r>
              <a:rPr lang="en-US" sz="2000" dirty="0"/>
              <a:t>Unexpected events will occur</a:t>
            </a:r>
            <a:r>
              <a:rPr lang="en-US" sz="2000" dirty="0" smtClean="0"/>
              <a:t>.</a:t>
            </a:r>
            <a:endParaRPr lang="en-US" sz="2000" dirty="0"/>
          </a:p>
        </p:txBody>
      </p:sp>
      <p:sp>
        <p:nvSpPr>
          <p:cNvPr id="13319" name="Rectangle 8"/>
          <p:cNvSpPr>
            <a:spLocks noGrp="1" noChangeArrowheads="1"/>
          </p:cNvSpPr>
          <p:nvPr>
            <p:ph type="title"/>
          </p:nvPr>
        </p:nvSpPr>
        <p:spPr/>
        <p:txBody>
          <a:bodyPr>
            <a:normAutofit fontScale="90000"/>
          </a:bodyPr>
          <a:lstStyle/>
          <a:p>
            <a:pPr eaLnBrk="1" hangingPunct="1"/>
            <a:r>
              <a:rPr lang="en-US">
                <a:latin typeface="Arial" charset="0"/>
              </a:rPr>
              <a:t>Setting, Keeping, and Exceeding Expectations - 2</a:t>
            </a:r>
          </a:p>
        </p:txBody>
      </p:sp>
      <p:sp>
        <p:nvSpPr>
          <p:cNvPr id="10" name="Rounded Rectangle 9"/>
          <p:cNvSpPr/>
          <p:nvPr/>
        </p:nvSpPr>
        <p:spPr>
          <a:xfrm>
            <a:off x="388938" y="1123950"/>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grpSp>
        <p:nvGrpSpPr>
          <p:cNvPr id="11" name="Group 10"/>
          <p:cNvGrpSpPr/>
          <p:nvPr/>
        </p:nvGrpSpPr>
        <p:grpSpPr>
          <a:xfrm>
            <a:off x="388938" y="1782051"/>
            <a:ext cx="2697162" cy="552793"/>
            <a:chOff x="388938" y="1777386"/>
            <a:chExt cx="2697162" cy="552793"/>
          </a:xfrm>
          <a:solidFill>
            <a:srgbClr val="005695"/>
          </a:solidFill>
        </p:grpSpPr>
        <p:sp>
          <p:nvSpPr>
            <p:cNvPr id="12" name="Rounded Rectangle 11"/>
            <p:cNvSpPr/>
            <p:nvPr/>
          </p:nvSpPr>
          <p:spPr>
            <a:xfrm>
              <a:off x="388938" y="1777386"/>
              <a:ext cx="1315744" cy="552793"/>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Plan for reality</a:t>
              </a:r>
            </a:p>
          </p:txBody>
        </p:sp>
        <p:sp>
          <p:nvSpPr>
            <p:cNvPr id="13" name="Rounded Rectangle 12"/>
            <p:cNvSpPr/>
            <p:nvPr/>
          </p:nvSpPr>
          <p:spPr>
            <a:xfrm>
              <a:off x="1769103" y="1777386"/>
              <a:ext cx="1316997" cy="552793"/>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Anticipate change</a:t>
              </a:r>
            </a:p>
          </p:txBody>
        </p:sp>
      </p:grpSp>
    </p:spTree>
    <p:extLst>
      <p:ext uri="{BB962C8B-B14F-4D97-AF65-F5344CB8AC3E}">
        <p14:creationId xmlns:p14="http://schemas.microsoft.com/office/powerpoint/2010/main" val="999036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ChangeArrowheads="1"/>
          </p:cNvSpPr>
          <p:nvPr/>
        </p:nvSpPr>
        <p:spPr bwMode="auto">
          <a:xfrm>
            <a:off x="992188" y="1679575"/>
            <a:ext cx="4329112" cy="4592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p>
            <a:pPr defTabSz="1027113">
              <a:spcBef>
                <a:spcPct val="0"/>
              </a:spcBef>
              <a:spcAft>
                <a:spcPct val="50000"/>
              </a:spcAft>
              <a:buSzPct val="70000"/>
            </a:pPr>
            <a:endParaRPr lang="en-US" sz="2100" dirty="0"/>
          </a:p>
        </p:txBody>
      </p:sp>
      <p:sp>
        <p:nvSpPr>
          <p:cNvPr id="3" name="Content Placeholder 2"/>
          <p:cNvSpPr>
            <a:spLocks noGrp="1"/>
          </p:cNvSpPr>
          <p:nvPr>
            <p:ph sz="half" idx="1"/>
          </p:nvPr>
        </p:nvSpPr>
        <p:spPr/>
        <p:txBody>
          <a:bodyPr>
            <a:normAutofit/>
          </a:bodyPr>
          <a:lstStyle/>
          <a:p>
            <a:pPr defTabSz="1027113">
              <a:spcBef>
                <a:spcPct val="0"/>
              </a:spcBef>
              <a:spcAft>
                <a:spcPct val="50000"/>
              </a:spcAft>
              <a:buSzPct val="70000"/>
            </a:pPr>
            <a:r>
              <a:rPr lang="en-US" sz="2000" b="1" dirty="0"/>
              <a:t>Provide choices to the customer when </a:t>
            </a:r>
            <a:r>
              <a:rPr lang="en-US" sz="2000" b="1" dirty="0" smtClean="0"/>
              <a:t/>
            </a:r>
            <a:br>
              <a:rPr lang="en-US" sz="2000" b="1" dirty="0" smtClean="0"/>
            </a:br>
            <a:r>
              <a:rPr lang="en-US" sz="2000" b="1" dirty="0" smtClean="0"/>
              <a:t>the </a:t>
            </a:r>
            <a:r>
              <a:rPr lang="en-US" sz="2000" b="1" dirty="0"/>
              <a:t>plan shows that all the customer goals cannot be met.</a:t>
            </a:r>
          </a:p>
          <a:p>
            <a:pPr marL="344488" lvl="1" indent="-171450" defTabSz="1027113">
              <a:spcBef>
                <a:spcPct val="0"/>
              </a:spcBef>
              <a:spcAft>
                <a:spcPct val="50000"/>
              </a:spcAft>
              <a:buSzPct val="90000"/>
              <a:buFont typeface="Times" charset="0"/>
              <a:buChar char="•"/>
            </a:pPr>
            <a:r>
              <a:rPr lang="en-US" sz="2000" dirty="0"/>
              <a:t>Show that you understand and care about what the customer wants.</a:t>
            </a:r>
          </a:p>
          <a:p>
            <a:pPr marL="344488" lvl="1" indent="-171450" defTabSz="1027113">
              <a:spcBef>
                <a:spcPct val="0"/>
              </a:spcBef>
              <a:spcAft>
                <a:spcPct val="50000"/>
              </a:spcAft>
              <a:buSzPct val="90000"/>
              <a:buFont typeface="Times" charset="0"/>
              <a:buChar char="•"/>
            </a:pPr>
            <a:r>
              <a:rPr lang="en-US" sz="2000" dirty="0"/>
              <a:t>Explain the plan and rationale behind </a:t>
            </a:r>
            <a:r>
              <a:rPr lang="en-US" sz="2000" dirty="0" smtClean="0"/>
              <a:t/>
            </a:r>
            <a:br>
              <a:rPr lang="en-US" sz="2000" dirty="0" smtClean="0"/>
            </a:br>
            <a:r>
              <a:rPr lang="en-US" sz="2000" dirty="0" smtClean="0"/>
              <a:t>the </a:t>
            </a:r>
            <a:r>
              <a:rPr lang="en-US" sz="2000" dirty="0"/>
              <a:t>estimates.</a:t>
            </a:r>
          </a:p>
          <a:p>
            <a:pPr marL="344488" lvl="1" indent="-171450" defTabSz="1027113">
              <a:spcBef>
                <a:spcPct val="0"/>
              </a:spcBef>
              <a:spcAft>
                <a:spcPct val="50000"/>
              </a:spcAft>
              <a:buSzPct val="90000"/>
              <a:buFont typeface="Times" charset="0"/>
              <a:buChar char="•"/>
            </a:pPr>
            <a:r>
              <a:rPr lang="en-US" sz="2000" dirty="0"/>
              <a:t>If all the goals can not be satisfied, provide choices of what can be done</a:t>
            </a:r>
            <a:r>
              <a:rPr lang="en-US" sz="2000" dirty="0" smtClean="0"/>
              <a:t>.</a:t>
            </a:r>
            <a:endParaRPr lang="en-US" sz="2000" dirty="0"/>
          </a:p>
        </p:txBody>
      </p:sp>
      <p:sp>
        <p:nvSpPr>
          <p:cNvPr id="14343" name="Rectangle 8"/>
          <p:cNvSpPr>
            <a:spLocks noGrp="1" noChangeArrowheads="1"/>
          </p:cNvSpPr>
          <p:nvPr>
            <p:ph type="title"/>
          </p:nvPr>
        </p:nvSpPr>
        <p:spPr/>
        <p:txBody>
          <a:bodyPr>
            <a:normAutofit fontScale="90000"/>
          </a:bodyPr>
          <a:lstStyle/>
          <a:p>
            <a:pPr eaLnBrk="1" hangingPunct="1"/>
            <a:r>
              <a:rPr lang="en-US">
                <a:latin typeface="Arial" charset="0"/>
              </a:rPr>
              <a:t>Setting, Keeping, and Exceeding Expectations - 3</a:t>
            </a:r>
          </a:p>
        </p:txBody>
      </p:sp>
      <p:sp>
        <p:nvSpPr>
          <p:cNvPr id="13" name="Rounded Rectangle 12"/>
          <p:cNvSpPr/>
          <p:nvPr/>
        </p:nvSpPr>
        <p:spPr>
          <a:xfrm>
            <a:off x="388938" y="1123950"/>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grpSp>
        <p:nvGrpSpPr>
          <p:cNvPr id="14" name="Group 13"/>
          <p:cNvGrpSpPr/>
          <p:nvPr/>
        </p:nvGrpSpPr>
        <p:grpSpPr>
          <a:xfrm>
            <a:off x="388938" y="1782051"/>
            <a:ext cx="2697162" cy="552793"/>
            <a:chOff x="388938" y="1777386"/>
            <a:chExt cx="2697162" cy="552793"/>
          </a:xfrm>
        </p:grpSpPr>
        <p:sp>
          <p:nvSpPr>
            <p:cNvPr id="15" name="Rounded Rectangle 14"/>
            <p:cNvSpPr/>
            <p:nvPr/>
          </p:nvSpPr>
          <p:spPr>
            <a:xfrm>
              <a:off x="388938" y="1777386"/>
              <a:ext cx="1315744"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Plan for reality</a:t>
              </a:r>
            </a:p>
          </p:txBody>
        </p:sp>
        <p:sp>
          <p:nvSpPr>
            <p:cNvPr id="16" name="Rounded Rectangle 15"/>
            <p:cNvSpPr/>
            <p:nvPr/>
          </p:nvSpPr>
          <p:spPr>
            <a:xfrm>
              <a:off x="1769103" y="1777386"/>
              <a:ext cx="1316997"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Anticipate change</a:t>
              </a:r>
            </a:p>
          </p:txBody>
        </p:sp>
      </p:grpSp>
      <p:sp>
        <p:nvSpPr>
          <p:cNvPr id="17" name="Rounded Rectangle 16"/>
          <p:cNvSpPr/>
          <p:nvPr/>
        </p:nvSpPr>
        <p:spPr>
          <a:xfrm>
            <a:off x="388938" y="2415495"/>
            <a:ext cx="2697162" cy="577450"/>
          </a:xfrm>
          <a:prstGeom prst="roundRect">
            <a:avLst/>
          </a:prstGeom>
          <a:solidFill>
            <a:srgbClr val="00569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smtClean="0">
                <a:solidFill>
                  <a:srgbClr val="FFFFFF"/>
                </a:solidFill>
                <a:latin typeface="Arial"/>
                <a:ea typeface="ＭＳ Ｐゴシック" pitchFamily="1" charset="-128"/>
                <a:cs typeface="Arial"/>
              </a:rPr>
              <a:t>Provide choices</a:t>
            </a:r>
            <a:endParaRPr lang="en-US" sz="1400" b="1" dirty="0">
              <a:solidFill>
                <a:srgbClr val="FFFFFF"/>
              </a:solidFill>
              <a:latin typeface="Arial"/>
              <a:ea typeface="ＭＳ Ｐゴシック" pitchFamily="1" charset="-128"/>
              <a:cs typeface="Arial"/>
            </a:endParaRPr>
          </a:p>
        </p:txBody>
      </p:sp>
    </p:spTree>
    <p:extLst>
      <p:ext uri="{BB962C8B-B14F-4D97-AF65-F5344CB8AC3E}">
        <p14:creationId xmlns:p14="http://schemas.microsoft.com/office/powerpoint/2010/main" val="36627229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defTabSz="1027113">
              <a:spcBef>
                <a:spcPct val="0"/>
              </a:spcBef>
              <a:spcAft>
                <a:spcPct val="50000"/>
              </a:spcAft>
              <a:buSzPct val="70000"/>
            </a:pPr>
            <a:r>
              <a:rPr lang="en-US" sz="2000" b="1" dirty="0"/>
              <a:t>Do the work and manage commitments.</a:t>
            </a:r>
          </a:p>
          <a:p>
            <a:pPr marL="344488" lvl="1" indent="-171450" defTabSz="1027113">
              <a:spcBef>
                <a:spcPct val="0"/>
              </a:spcBef>
              <a:spcAft>
                <a:spcPct val="50000"/>
              </a:spcAft>
              <a:buSzPct val="90000"/>
              <a:buFont typeface="Times" charset="0"/>
              <a:buChar char="•"/>
            </a:pPr>
            <a:r>
              <a:rPr lang="en-US" sz="2000" dirty="0"/>
              <a:t>To deliver on your commitments you</a:t>
            </a:r>
            <a:r>
              <a:rPr lang="en-US" sz="2000" dirty="0">
                <a:solidFill>
                  <a:srgbClr val="FF0000"/>
                </a:solidFill>
              </a:rPr>
              <a:t> </a:t>
            </a:r>
            <a:r>
              <a:rPr lang="en-US" sz="2000" dirty="0"/>
              <a:t>must have measurable </a:t>
            </a:r>
            <a:br>
              <a:rPr lang="en-US" sz="2000" dirty="0"/>
            </a:br>
            <a:r>
              <a:rPr lang="en-US" sz="2000" dirty="0"/>
              <a:t>plans that you can accurately track.</a:t>
            </a:r>
          </a:p>
          <a:p>
            <a:pPr marL="344488" lvl="1" indent="-171450" defTabSz="1027113">
              <a:spcBef>
                <a:spcPct val="0"/>
              </a:spcBef>
              <a:spcAft>
                <a:spcPct val="50000"/>
              </a:spcAft>
              <a:buSzPct val="90000"/>
              <a:buFont typeface="Times" charset="0"/>
              <a:buChar char="•"/>
            </a:pPr>
            <a:r>
              <a:rPr lang="en-US" sz="2000" dirty="0"/>
              <a:t>When the plan deviates--and </a:t>
            </a:r>
            <a:br>
              <a:rPr lang="en-US" sz="2000" dirty="0"/>
            </a:br>
            <a:r>
              <a:rPr lang="en-US" sz="2000" dirty="0"/>
              <a:t>it usually does--respond </a:t>
            </a:r>
            <a:br>
              <a:rPr lang="en-US" sz="2000" dirty="0"/>
            </a:br>
            <a:r>
              <a:rPr lang="en-US" sz="2000" dirty="0"/>
              <a:t>to the deviation.</a:t>
            </a:r>
          </a:p>
          <a:p>
            <a:pPr marL="344488" lvl="1" indent="-171450" defTabSz="1027113">
              <a:spcBef>
                <a:spcPct val="0"/>
              </a:spcBef>
              <a:spcAft>
                <a:spcPct val="50000"/>
              </a:spcAft>
              <a:buSzPct val="90000"/>
              <a:buFont typeface="Times" charset="0"/>
              <a:buChar char="•"/>
            </a:pPr>
            <a:r>
              <a:rPr lang="en-US" sz="2000" dirty="0"/>
              <a:t>If you cannot as an individual </a:t>
            </a:r>
            <a:br>
              <a:rPr lang="en-US" sz="2000" dirty="0"/>
            </a:br>
            <a:r>
              <a:rPr lang="en-US" sz="2000" dirty="0"/>
              <a:t>(or team) recover the schedule,</a:t>
            </a:r>
            <a:r>
              <a:rPr lang="en-US" sz="2000" dirty="0">
                <a:solidFill>
                  <a:srgbClr val="FF0000"/>
                </a:solidFill>
              </a:rPr>
              <a:t> </a:t>
            </a:r>
            <a:r>
              <a:rPr lang="en-US" sz="2000" dirty="0"/>
              <a:t>provide the customer with timely feedback and choices</a:t>
            </a:r>
            <a:r>
              <a:rPr lang="en-US" sz="2000" dirty="0" smtClean="0"/>
              <a:t>.</a:t>
            </a:r>
            <a:endParaRPr lang="en-US" sz="2000" dirty="0"/>
          </a:p>
        </p:txBody>
      </p:sp>
      <p:sp>
        <p:nvSpPr>
          <p:cNvPr id="15365" name="Rectangle 11"/>
          <p:cNvSpPr>
            <a:spLocks noGrp="1" noChangeArrowheads="1"/>
          </p:cNvSpPr>
          <p:nvPr>
            <p:ph type="title"/>
          </p:nvPr>
        </p:nvSpPr>
        <p:spPr/>
        <p:txBody>
          <a:bodyPr>
            <a:normAutofit fontScale="90000"/>
          </a:bodyPr>
          <a:lstStyle/>
          <a:p>
            <a:pPr eaLnBrk="1" hangingPunct="1"/>
            <a:r>
              <a:rPr lang="en-US">
                <a:latin typeface="Arial" charset="0"/>
              </a:rPr>
              <a:t>Setting, Keeping, and Exceeding Expectations - 4</a:t>
            </a:r>
          </a:p>
        </p:txBody>
      </p:sp>
      <p:sp>
        <p:nvSpPr>
          <p:cNvPr id="16" name="Rounded Rectangle 15"/>
          <p:cNvSpPr/>
          <p:nvPr/>
        </p:nvSpPr>
        <p:spPr>
          <a:xfrm>
            <a:off x="388938" y="1123950"/>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grpSp>
        <p:nvGrpSpPr>
          <p:cNvPr id="17" name="Group 16"/>
          <p:cNvGrpSpPr/>
          <p:nvPr/>
        </p:nvGrpSpPr>
        <p:grpSpPr>
          <a:xfrm>
            <a:off x="388938" y="1782051"/>
            <a:ext cx="2697162" cy="552793"/>
            <a:chOff x="388938" y="1777386"/>
            <a:chExt cx="2697162" cy="552793"/>
          </a:xfrm>
        </p:grpSpPr>
        <p:sp>
          <p:nvSpPr>
            <p:cNvPr id="18" name="Rounded Rectangle 17"/>
            <p:cNvSpPr/>
            <p:nvPr/>
          </p:nvSpPr>
          <p:spPr>
            <a:xfrm>
              <a:off x="388938" y="1777386"/>
              <a:ext cx="1315744"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Plan for reality</a:t>
              </a:r>
            </a:p>
          </p:txBody>
        </p:sp>
        <p:sp>
          <p:nvSpPr>
            <p:cNvPr id="19" name="Rounded Rectangle 18"/>
            <p:cNvSpPr/>
            <p:nvPr/>
          </p:nvSpPr>
          <p:spPr>
            <a:xfrm>
              <a:off x="1769103" y="1777386"/>
              <a:ext cx="1316997"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Anticipate change</a:t>
              </a:r>
            </a:p>
          </p:txBody>
        </p:sp>
      </p:grpSp>
      <p:sp>
        <p:nvSpPr>
          <p:cNvPr id="20" name="Rounded Rectangle 19"/>
          <p:cNvSpPr/>
          <p:nvPr/>
        </p:nvSpPr>
        <p:spPr>
          <a:xfrm>
            <a:off x="388938" y="2415495"/>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smtClean="0">
                <a:solidFill>
                  <a:srgbClr val="FFFFFF"/>
                </a:solidFill>
                <a:latin typeface="Arial"/>
                <a:ea typeface="ＭＳ Ｐゴシック" pitchFamily="1" charset="-128"/>
                <a:cs typeface="Arial"/>
              </a:rPr>
              <a:t>Provide choices</a:t>
            </a:r>
            <a:endParaRPr lang="en-US" sz="1400" b="1" dirty="0">
              <a:solidFill>
                <a:srgbClr val="FFFFFF"/>
              </a:solidFill>
              <a:latin typeface="Arial"/>
              <a:ea typeface="ＭＳ Ｐゴシック" pitchFamily="1" charset="-128"/>
              <a:cs typeface="Arial"/>
            </a:endParaRPr>
          </a:p>
        </p:txBody>
      </p:sp>
      <p:grpSp>
        <p:nvGrpSpPr>
          <p:cNvPr id="21" name="Group 20"/>
          <p:cNvGrpSpPr/>
          <p:nvPr/>
        </p:nvGrpSpPr>
        <p:grpSpPr>
          <a:xfrm>
            <a:off x="388938" y="3073596"/>
            <a:ext cx="2697161" cy="848688"/>
            <a:chOff x="388938" y="3071929"/>
            <a:chExt cx="2697161" cy="848688"/>
          </a:xfrm>
          <a:solidFill>
            <a:srgbClr val="005695"/>
          </a:solidFill>
        </p:grpSpPr>
        <p:sp>
          <p:nvSpPr>
            <p:cNvPr id="22" name="Rounded Rectangle 21"/>
            <p:cNvSpPr/>
            <p:nvPr/>
          </p:nvSpPr>
          <p:spPr>
            <a:xfrm>
              <a:off x="1405584" y="3071929"/>
              <a:ext cx="1680515" cy="848688"/>
            </a:xfrm>
            <a:prstGeom prst="roundRect">
              <a:avLst>
                <a:gd name="adj" fmla="val 9159"/>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Keep tight customer</a:t>
              </a:r>
            </a:p>
            <a:p>
              <a:pPr algn="ctr">
                <a:spcBef>
                  <a:spcPct val="0"/>
                </a:spcBef>
                <a:defRPr/>
              </a:pPr>
              <a:r>
                <a:rPr lang="en-US" sz="1400" b="1" dirty="0">
                  <a:solidFill>
                    <a:srgbClr val="FFFFFF"/>
                  </a:solidFill>
                  <a:latin typeface="Arial"/>
                  <a:ea typeface="ＭＳ Ｐゴシック" pitchFamily="1" charset="-128"/>
                  <a:cs typeface="Arial"/>
                </a:rPr>
                <a:t>communication</a:t>
              </a:r>
            </a:p>
          </p:txBody>
        </p:sp>
        <p:sp>
          <p:nvSpPr>
            <p:cNvPr id="23" name="Rounded Rectangle 22"/>
            <p:cNvSpPr/>
            <p:nvPr/>
          </p:nvSpPr>
          <p:spPr>
            <a:xfrm>
              <a:off x="388938" y="3071929"/>
              <a:ext cx="948626" cy="842730"/>
            </a:xfrm>
            <a:prstGeom prst="roundRect">
              <a:avLst>
                <a:gd name="adj" fmla="val 8736"/>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Fly the plan</a:t>
              </a:r>
            </a:p>
          </p:txBody>
        </p:sp>
      </p:grpSp>
    </p:spTree>
    <p:extLst>
      <p:ext uri="{BB962C8B-B14F-4D97-AF65-F5344CB8AC3E}">
        <p14:creationId xmlns:p14="http://schemas.microsoft.com/office/powerpoint/2010/main" val="580009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defTabSz="1027113">
              <a:spcBef>
                <a:spcPct val="0"/>
              </a:spcBef>
              <a:spcAft>
                <a:spcPct val="50000"/>
              </a:spcAft>
              <a:buSzPct val="70000"/>
            </a:pPr>
            <a:r>
              <a:rPr lang="en-US" sz="2000" b="1" dirty="0"/>
              <a:t>It is important to be responsive.  </a:t>
            </a:r>
          </a:p>
          <a:p>
            <a:pPr marL="344488" lvl="1" indent="-171450" defTabSz="1027113">
              <a:spcBef>
                <a:spcPct val="0"/>
              </a:spcBef>
              <a:spcAft>
                <a:spcPct val="50000"/>
              </a:spcAft>
              <a:buSzPct val="90000"/>
              <a:buFont typeface="Times" charset="0"/>
              <a:buChar char="•"/>
            </a:pPr>
            <a:r>
              <a:rPr lang="en-US" sz="2000" dirty="0"/>
              <a:t>When a request is made, provide feedback with a plan for when and how the request can be satisfied.</a:t>
            </a:r>
          </a:p>
          <a:p>
            <a:pPr marL="344488" lvl="1" indent="-171450" defTabSz="1027113">
              <a:spcBef>
                <a:spcPct val="0"/>
              </a:spcBef>
              <a:spcAft>
                <a:spcPct val="50000"/>
              </a:spcAft>
              <a:buSzPct val="90000"/>
              <a:buFont typeface="Times" charset="0"/>
              <a:buChar char="•"/>
            </a:pPr>
            <a:r>
              <a:rPr lang="en-US" sz="2000" dirty="0"/>
              <a:t>Use incremental deliveries when you can</a:t>
            </a:r>
            <a:r>
              <a:rPr lang="ja-JP" altLang="en-US" sz="2000" dirty="0"/>
              <a:t>’</a:t>
            </a:r>
            <a:r>
              <a:rPr lang="en-US" sz="2000" dirty="0"/>
              <a:t>t deliver everything </a:t>
            </a:r>
            <a:br>
              <a:rPr lang="en-US" sz="2000" dirty="0"/>
            </a:br>
            <a:r>
              <a:rPr lang="en-US" sz="2000" dirty="0"/>
              <a:t>in the time required.</a:t>
            </a:r>
          </a:p>
          <a:p>
            <a:pPr marL="344488" lvl="1" indent="-171450" defTabSz="1027113">
              <a:spcBef>
                <a:spcPct val="0"/>
              </a:spcBef>
              <a:spcAft>
                <a:spcPct val="50000"/>
              </a:spcAft>
              <a:buSzPct val="90000"/>
              <a:buFont typeface="Times" charset="0"/>
              <a:buChar char="•"/>
            </a:pPr>
            <a:r>
              <a:rPr lang="en-US" sz="2000" dirty="0"/>
              <a:t>Deliver most important functionality as early as possible.</a:t>
            </a:r>
          </a:p>
          <a:p>
            <a:pPr marL="344488" lvl="1" indent="-171450" defTabSz="1027113">
              <a:spcBef>
                <a:spcPct val="0"/>
              </a:spcBef>
              <a:spcAft>
                <a:spcPct val="50000"/>
              </a:spcAft>
              <a:buSzPct val="90000"/>
              <a:buFont typeface="Times" charset="0"/>
              <a:buChar char="•"/>
            </a:pPr>
            <a:r>
              <a:rPr lang="en-US" sz="2000" dirty="0"/>
              <a:t>Provide rapid response to requested changes.</a:t>
            </a:r>
          </a:p>
          <a:p>
            <a:pPr marL="344488" lvl="1" indent="-171450" defTabSz="1027113">
              <a:spcBef>
                <a:spcPct val="0"/>
              </a:spcBef>
              <a:spcAft>
                <a:spcPct val="50000"/>
              </a:spcAft>
              <a:buSzPct val="90000"/>
              <a:buFont typeface="Times" charset="0"/>
              <a:buChar char="•"/>
            </a:pPr>
            <a:r>
              <a:rPr lang="en-US" sz="2000" dirty="0"/>
              <a:t>Provide choices when changes are requested</a:t>
            </a:r>
            <a:r>
              <a:rPr lang="en-US" sz="2000" dirty="0" smtClean="0"/>
              <a:t>.</a:t>
            </a:r>
            <a:endParaRPr lang="en-US" sz="2000" dirty="0"/>
          </a:p>
        </p:txBody>
      </p:sp>
      <p:sp>
        <p:nvSpPr>
          <p:cNvPr id="16389" name="Rectangle 9"/>
          <p:cNvSpPr>
            <a:spLocks noGrp="1" noChangeArrowheads="1"/>
          </p:cNvSpPr>
          <p:nvPr>
            <p:ph type="title"/>
          </p:nvPr>
        </p:nvSpPr>
        <p:spPr/>
        <p:txBody>
          <a:bodyPr>
            <a:normAutofit fontScale="90000"/>
          </a:bodyPr>
          <a:lstStyle/>
          <a:p>
            <a:pPr eaLnBrk="1" hangingPunct="1"/>
            <a:r>
              <a:rPr lang="en-US">
                <a:latin typeface="Arial" charset="0"/>
              </a:rPr>
              <a:t>Setting, Keeping, and Exceeding Expectations - 5</a:t>
            </a:r>
          </a:p>
        </p:txBody>
      </p:sp>
      <p:sp>
        <p:nvSpPr>
          <p:cNvPr id="29" name="Rounded Rectangle 28"/>
          <p:cNvSpPr/>
          <p:nvPr/>
        </p:nvSpPr>
        <p:spPr>
          <a:xfrm>
            <a:off x="388938" y="1123950"/>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grpSp>
        <p:nvGrpSpPr>
          <p:cNvPr id="30" name="Group 29"/>
          <p:cNvGrpSpPr/>
          <p:nvPr/>
        </p:nvGrpSpPr>
        <p:grpSpPr>
          <a:xfrm>
            <a:off x="388938" y="1782051"/>
            <a:ext cx="2697162" cy="552793"/>
            <a:chOff x="388938" y="1777386"/>
            <a:chExt cx="2697162" cy="552793"/>
          </a:xfrm>
        </p:grpSpPr>
        <p:sp>
          <p:nvSpPr>
            <p:cNvPr id="31" name="Rounded Rectangle 30"/>
            <p:cNvSpPr/>
            <p:nvPr/>
          </p:nvSpPr>
          <p:spPr>
            <a:xfrm>
              <a:off x="388938" y="1777386"/>
              <a:ext cx="1315744"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Plan for reality</a:t>
              </a:r>
            </a:p>
          </p:txBody>
        </p:sp>
        <p:sp>
          <p:nvSpPr>
            <p:cNvPr id="32" name="Rounded Rectangle 31"/>
            <p:cNvSpPr/>
            <p:nvPr/>
          </p:nvSpPr>
          <p:spPr>
            <a:xfrm>
              <a:off x="1769103" y="1777386"/>
              <a:ext cx="1316997"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Anticipate change</a:t>
              </a:r>
            </a:p>
          </p:txBody>
        </p:sp>
      </p:grpSp>
      <p:sp>
        <p:nvSpPr>
          <p:cNvPr id="33" name="Rounded Rectangle 32"/>
          <p:cNvSpPr/>
          <p:nvPr/>
        </p:nvSpPr>
        <p:spPr>
          <a:xfrm>
            <a:off x="388938" y="2415495"/>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smtClean="0">
                <a:solidFill>
                  <a:srgbClr val="FFFFFF"/>
                </a:solidFill>
                <a:latin typeface="Arial"/>
                <a:ea typeface="ＭＳ Ｐゴシック" pitchFamily="1" charset="-128"/>
                <a:cs typeface="Arial"/>
              </a:rPr>
              <a:t>Provide choices</a:t>
            </a:r>
            <a:endParaRPr lang="en-US" sz="1400" b="1" dirty="0">
              <a:solidFill>
                <a:srgbClr val="FFFFFF"/>
              </a:solidFill>
              <a:latin typeface="Arial"/>
              <a:ea typeface="ＭＳ Ｐゴシック" pitchFamily="1" charset="-128"/>
              <a:cs typeface="Arial"/>
            </a:endParaRPr>
          </a:p>
        </p:txBody>
      </p:sp>
      <p:grpSp>
        <p:nvGrpSpPr>
          <p:cNvPr id="34" name="Group 33"/>
          <p:cNvGrpSpPr/>
          <p:nvPr/>
        </p:nvGrpSpPr>
        <p:grpSpPr>
          <a:xfrm>
            <a:off x="388938" y="3073596"/>
            <a:ext cx="2697161" cy="848688"/>
            <a:chOff x="388938" y="3071929"/>
            <a:chExt cx="2697161" cy="848688"/>
          </a:xfrm>
        </p:grpSpPr>
        <p:sp>
          <p:nvSpPr>
            <p:cNvPr id="35" name="Rounded Rectangle 34"/>
            <p:cNvSpPr/>
            <p:nvPr/>
          </p:nvSpPr>
          <p:spPr>
            <a:xfrm>
              <a:off x="1405584" y="3071929"/>
              <a:ext cx="1680515" cy="848688"/>
            </a:xfrm>
            <a:prstGeom prst="roundRect">
              <a:avLst>
                <a:gd name="adj" fmla="val 9159"/>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Keep tight customer</a:t>
              </a:r>
            </a:p>
            <a:p>
              <a:pPr algn="ctr">
                <a:spcBef>
                  <a:spcPct val="0"/>
                </a:spcBef>
                <a:defRPr/>
              </a:pPr>
              <a:r>
                <a:rPr lang="en-US" sz="1400" b="1" dirty="0">
                  <a:solidFill>
                    <a:srgbClr val="FFFFFF"/>
                  </a:solidFill>
                  <a:latin typeface="Arial"/>
                  <a:ea typeface="ＭＳ Ｐゴシック" pitchFamily="1" charset="-128"/>
                  <a:cs typeface="Arial"/>
                </a:rPr>
                <a:t>communication</a:t>
              </a:r>
            </a:p>
          </p:txBody>
        </p:sp>
        <p:sp>
          <p:nvSpPr>
            <p:cNvPr id="36" name="Rounded Rectangle 35"/>
            <p:cNvSpPr/>
            <p:nvPr/>
          </p:nvSpPr>
          <p:spPr>
            <a:xfrm>
              <a:off x="388938" y="3071929"/>
              <a:ext cx="948626" cy="842730"/>
            </a:xfrm>
            <a:prstGeom prst="roundRect">
              <a:avLst>
                <a:gd name="adj" fmla="val 8736"/>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Fly the plan</a:t>
              </a:r>
            </a:p>
          </p:txBody>
        </p:sp>
      </p:grpSp>
      <p:sp>
        <p:nvSpPr>
          <p:cNvPr id="37" name="Rounded Rectangle 36"/>
          <p:cNvSpPr/>
          <p:nvPr/>
        </p:nvSpPr>
        <p:spPr>
          <a:xfrm>
            <a:off x="388939" y="4002935"/>
            <a:ext cx="2697162" cy="567135"/>
          </a:xfrm>
          <a:prstGeom prst="round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Provide timely </a:t>
            </a:r>
          </a:p>
          <a:p>
            <a:pPr algn="ctr">
              <a:spcBef>
                <a:spcPct val="0"/>
              </a:spcBef>
              <a:defRPr/>
            </a:pPr>
            <a:r>
              <a:rPr lang="en-US" sz="1400" b="1" dirty="0">
                <a:solidFill>
                  <a:srgbClr val="FFFFFF"/>
                </a:solidFill>
                <a:latin typeface="Arial"/>
                <a:ea typeface="ＭＳ Ｐゴシック" pitchFamily="1" charset="-128"/>
                <a:cs typeface="Arial"/>
              </a:rPr>
              <a:t>response </a:t>
            </a:r>
          </a:p>
        </p:txBody>
      </p:sp>
    </p:spTree>
    <p:extLst>
      <p:ext uri="{BB962C8B-B14F-4D97-AF65-F5344CB8AC3E}">
        <p14:creationId xmlns:p14="http://schemas.microsoft.com/office/powerpoint/2010/main" val="3624088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defTabSz="1027113">
              <a:spcBef>
                <a:spcPct val="0"/>
              </a:spcBef>
              <a:spcAft>
                <a:spcPct val="50000"/>
              </a:spcAft>
              <a:buSzPct val="70000"/>
            </a:pPr>
            <a:r>
              <a:rPr lang="en-US" sz="2000" b="1" dirty="0"/>
              <a:t>To establish credibility, you must</a:t>
            </a:r>
          </a:p>
          <a:p>
            <a:pPr marL="344488" lvl="1" indent="-171450" defTabSz="1027113">
              <a:spcBef>
                <a:spcPct val="0"/>
              </a:spcBef>
              <a:spcAft>
                <a:spcPct val="50000"/>
              </a:spcAft>
              <a:buSzPct val="90000"/>
              <a:buFont typeface="Times" charset="0"/>
              <a:buChar char="•"/>
            </a:pPr>
            <a:r>
              <a:rPr lang="en-US" sz="2000" dirty="0"/>
              <a:t>consistently deliver to the commitments you make</a:t>
            </a:r>
          </a:p>
          <a:p>
            <a:pPr marL="344488" lvl="1" indent="-171450" defTabSz="1027113">
              <a:spcBef>
                <a:spcPct val="0"/>
              </a:spcBef>
              <a:spcAft>
                <a:spcPct val="50000"/>
              </a:spcAft>
              <a:buSzPct val="90000"/>
              <a:buFont typeface="Times" charset="0"/>
              <a:buChar char="•"/>
            </a:pPr>
            <a:r>
              <a:rPr lang="en-US" sz="2000" dirty="0"/>
              <a:t>deliver the content that is most important to the customer</a:t>
            </a:r>
          </a:p>
          <a:p>
            <a:pPr marL="344488" lvl="1" indent="-171450" defTabSz="1027113">
              <a:spcBef>
                <a:spcPct val="0"/>
              </a:spcBef>
              <a:spcAft>
                <a:spcPct val="50000"/>
              </a:spcAft>
              <a:buSzPct val="90000"/>
              <a:buFont typeface="Times" charset="0"/>
              <a:buChar char="•"/>
            </a:pPr>
            <a:r>
              <a:rPr lang="en-US" sz="2000" dirty="0"/>
              <a:t>deliver software solutions </a:t>
            </a:r>
            <a:br>
              <a:rPr lang="en-US" sz="2000" dirty="0"/>
            </a:br>
            <a:r>
              <a:rPr lang="en-US" sz="2000" dirty="0"/>
              <a:t>that </a:t>
            </a:r>
            <a:r>
              <a:rPr lang="en-US" sz="2000" dirty="0" smtClean="0"/>
              <a:t>work</a:t>
            </a:r>
            <a:endParaRPr lang="en-US" sz="2000" dirty="0"/>
          </a:p>
        </p:txBody>
      </p:sp>
      <p:sp>
        <p:nvSpPr>
          <p:cNvPr id="17418" name="Rectangle 12"/>
          <p:cNvSpPr>
            <a:spLocks noGrp="1" noChangeArrowheads="1"/>
          </p:cNvSpPr>
          <p:nvPr>
            <p:ph type="title"/>
          </p:nvPr>
        </p:nvSpPr>
        <p:spPr/>
        <p:txBody>
          <a:bodyPr/>
          <a:lstStyle/>
          <a:p>
            <a:pPr eaLnBrk="1" hangingPunct="1"/>
            <a:r>
              <a:rPr lang="en-US" dirty="0">
                <a:latin typeface="Arial" charset="0"/>
              </a:rPr>
              <a:t>Setting, Keeping, and Beating Expectations - 6</a:t>
            </a:r>
          </a:p>
        </p:txBody>
      </p:sp>
      <p:sp>
        <p:nvSpPr>
          <p:cNvPr id="4" name="Rounded Rectangle 3"/>
          <p:cNvSpPr/>
          <p:nvPr/>
        </p:nvSpPr>
        <p:spPr>
          <a:xfrm>
            <a:off x="388938" y="1123950"/>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grpSp>
        <p:nvGrpSpPr>
          <p:cNvPr id="6" name="Group 5"/>
          <p:cNvGrpSpPr/>
          <p:nvPr/>
        </p:nvGrpSpPr>
        <p:grpSpPr>
          <a:xfrm>
            <a:off x="388938" y="1782051"/>
            <a:ext cx="2697162" cy="552793"/>
            <a:chOff x="388938" y="1777386"/>
            <a:chExt cx="2697162" cy="552793"/>
          </a:xfrm>
        </p:grpSpPr>
        <p:sp>
          <p:nvSpPr>
            <p:cNvPr id="15" name="Rounded Rectangle 14"/>
            <p:cNvSpPr/>
            <p:nvPr/>
          </p:nvSpPr>
          <p:spPr>
            <a:xfrm>
              <a:off x="388938" y="1777386"/>
              <a:ext cx="1315744"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Plan for reality</a:t>
              </a:r>
            </a:p>
          </p:txBody>
        </p:sp>
        <p:sp>
          <p:nvSpPr>
            <p:cNvPr id="16" name="Rounded Rectangle 15"/>
            <p:cNvSpPr/>
            <p:nvPr/>
          </p:nvSpPr>
          <p:spPr>
            <a:xfrm>
              <a:off x="1769103" y="1777386"/>
              <a:ext cx="1316997" cy="552793"/>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Anticipate change</a:t>
              </a:r>
            </a:p>
          </p:txBody>
        </p:sp>
      </p:grpSp>
      <p:sp>
        <p:nvSpPr>
          <p:cNvPr id="17" name="Rounded Rectangle 16"/>
          <p:cNvSpPr/>
          <p:nvPr/>
        </p:nvSpPr>
        <p:spPr>
          <a:xfrm>
            <a:off x="388938" y="2415495"/>
            <a:ext cx="2697162" cy="577450"/>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smtClean="0">
                <a:solidFill>
                  <a:srgbClr val="FFFFFF"/>
                </a:solidFill>
                <a:latin typeface="Arial"/>
                <a:ea typeface="ＭＳ Ｐゴシック" pitchFamily="1" charset="-128"/>
                <a:cs typeface="Arial"/>
              </a:rPr>
              <a:t>Provide choices</a:t>
            </a:r>
            <a:endParaRPr lang="en-US" sz="1400" b="1" dirty="0">
              <a:solidFill>
                <a:srgbClr val="FFFFFF"/>
              </a:solidFill>
              <a:latin typeface="Arial"/>
              <a:ea typeface="ＭＳ Ｐゴシック" pitchFamily="1" charset="-128"/>
              <a:cs typeface="Arial"/>
            </a:endParaRPr>
          </a:p>
        </p:txBody>
      </p:sp>
      <p:grpSp>
        <p:nvGrpSpPr>
          <p:cNvPr id="5" name="Group 4"/>
          <p:cNvGrpSpPr/>
          <p:nvPr/>
        </p:nvGrpSpPr>
        <p:grpSpPr>
          <a:xfrm>
            <a:off x="388938" y="3073596"/>
            <a:ext cx="2697161" cy="848688"/>
            <a:chOff x="388938" y="3071929"/>
            <a:chExt cx="2697161" cy="848688"/>
          </a:xfrm>
        </p:grpSpPr>
        <p:sp>
          <p:nvSpPr>
            <p:cNvPr id="18" name="Rounded Rectangle 17"/>
            <p:cNvSpPr/>
            <p:nvPr/>
          </p:nvSpPr>
          <p:spPr>
            <a:xfrm>
              <a:off x="1405584" y="3071929"/>
              <a:ext cx="1680515" cy="848688"/>
            </a:xfrm>
            <a:prstGeom prst="roundRect">
              <a:avLst>
                <a:gd name="adj" fmla="val 9159"/>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Keep tight customer</a:t>
              </a:r>
            </a:p>
            <a:p>
              <a:pPr algn="ctr">
                <a:spcBef>
                  <a:spcPct val="0"/>
                </a:spcBef>
                <a:defRPr/>
              </a:pPr>
              <a:r>
                <a:rPr lang="en-US" sz="1400" b="1" dirty="0">
                  <a:solidFill>
                    <a:srgbClr val="FFFFFF"/>
                  </a:solidFill>
                  <a:latin typeface="Arial"/>
                  <a:ea typeface="ＭＳ Ｐゴシック" pitchFamily="1" charset="-128"/>
                  <a:cs typeface="Arial"/>
                </a:rPr>
                <a:t>communication</a:t>
              </a:r>
            </a:p>
          </p:txBody>
        </p:sp>
        <p:sp>
          <p:nvSpPr>
            <p:cNvPr id="19" name="Rounded Rectangle 18"/>
            <p:cNvSpPr/>
            <p:nvPr/>
          </p:nvSpPr>
          <p:spPr>
            <a:xfrm>
              <a:off x="388938" y="3071929"/>
              <a:ext cx="948626" cy="842730"/>
            </a:xfrm>
            <a:prstGeom prst="roundRect">
              <a:avLst>
                <a:gd name="adj" fmla="val 8736"/>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Fly the plan</a:t>
              </a:r>
            </a:p>
          </p:txBody>
        </p:sp>
      </p:grpSp>
      <p:sp>
        <p:nvSpPr>
          <p:cNvPr id="20" name="Rounded Rectangle 19"/>
          <p:cNvSpPr/>
          <p:nvPr/>
        </p:nvSpPr>
        <p:spPr>
          <a:xfrm>
            <a:off x="388939" y="4002935"/>
            <a:ext cx="2697162" cy="567135"/>
          </a:xfrm>
          <a:prstGeom prst="round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Provide timely </a:t>
            </a:r>
          </a:p>
          <a:p>
            <a:pPr algn="ctr">
              <a:spcBef>
                <a:spcPct val="0"/>
              </a:spcBef>
              <a:defRPr/>
            </a:pPr>
            <a:r>
              <a:rPr lang="en-US" sz="1400" b="1" dirty="0">
                <a:solidFill>
                  <a:srgbClr val="FFFFFF"/>
                </a:solidFill>
                <a:latin typeface="Arial"/>
                <a:ea typeface="ＭＳ Ｐゴシック" pitchFamily="1" charset="-128"/>
                <a:cs typeface="Arial"/>
              </a:rPr>
              <a:t>response </a:t>
            </a:r>
          </a:p>
        </p:txBody>
      </p:sp>
      <p:sp>
        <p:nvSpPr>
          <p:cNvPr id="21" name="Rounded Rectangle 20"/>
          <p:cNvSpPr/>
          <p:nvPr/>
        </p:nvSpPr>
        <p:spPr>
          <a:xfrm>
            <a:off x="388938" y="4650722"/>
            <a:ext cx="2697162" cy="577450"/>
          </a:xfrm>
          <a:prstGeom prst="round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Perform</a:t>
            </a:r>
          </a:p>
        </p:txBody>
      </p:sp>
    </p:spTree>
    <p:extLst>
      <p:ext uri="{BB962C8B-B14F-4D97-AF65-F5344CB8AC3E}">
        <p14:creationId xmlns:p14="http://schemas.microsoft.com/office/powerpoint/2010/main" val="3446321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Rectangle 2"/>
          <p:cNvSpPr>
            <a:spLocks noGrp="1" noChangeArrowheads="1"/>
          </p:cNvSpPr>
          <p:nvPr>
            <p:ph type="title"/>
          </p:nvPr>
        </p:nvSpPr>
        <p:spPr/>
        <p:txBody>
          <a:bodyPr/>
          <a:lstStyle/>
          <a:p>
            <a:r>
              <a:rPr lang="en-US" smtClean="0"/>
              <a:t>The Team Software Process (TSP)</a:t>
            </a:r>
            <a:endParaRPr lang="en-US"/>
          </a:p>
        </p:txBody>
      </p:sp>
      <p:sp>
        <p:nvSpPr>
          <p:cNvPr id="1036" name="Rectangle 3"/>
          <p:cNvSpPr>
            <a:spLocks noGrp="1" noChangeArrowheads="1"/>
          </p:cNvSpPr>
          <p:nvPr>
            <p:ph sz="half" idx="1"/>
          </p:nvPr>
        </p:nvSpPr>
        <p:spPr>
          <a:xfrm>
            <a:off x="388938" y="3069919"/>
            <a:ext cx="4067175" cy="3026082"/>
          </a:xfrm>
        </p:spPr>
        <p:txBody>
          <a:bodyPr>
            <a:normAutofit/>
          </a:bodyPr>
          <a:lstStyle/>
          <a:p>
            <a:r>
              <a:rPr lang="en-US" sz="2000" b="1" dirty="0" smtClean="0"/>
              <a:t>Developers</a:t>
            </a:r>
          </a:p>
          <a:p>
            <a:pPr lvl="1"/>
            <a:r>
              <a:rPr lang="en-US" sz="2000" dirty="0" smtClean="0"/>
              <a:t>provide management with realistic engineering plans </a:t>
            </a:r>
            <a:br>
              <a:rPr lang="en-US" sz="2000" dirty="0" smtClean="0"/>
            </a:br>
            <a:r>
              <a:rPr lang="en-US" sz="2000" dirty="0" smtClean="0"/>
              <a:t>and status</a:t>
            </a:r>
          </a:p>
          <a:p>
            <a:pPr lvl="1"/>
            <a:r>
              <a:rPr lang="en-US" sz="2000" dirty="0" smtClean="0"/>
              <a:t>deliver high-quality software products on schedule</a:t>
            </a:r>
          </a:p>
          <a:p>
            <a:pPr lvl="1"/>
            <a:r>
              <a:rPr lang="en-US" sz="2000" dirty="0" smtClean="0"/>
              <a:t>continuously improve the way the work is done based on their data and instincts</a:t>
            </a:r>
            <a:endParaRPr lang="en-US" sz="2000" dirty="0"/>
          </a:p>
        </p:txBody>
      </p:sp>
      <p:sp>
        <p:nvSpPr>
          <p:cNvPr id="1037" name="Rectangle 4"/>
          <p:cNvSpPr>
            <a:spLocks noGrp="1" noChangeArrowheads="1"/>
          </p:cNvSpPr>
          <p:nvPr>
            <p:ph sz="half" idx="2"/>
          </p:nvPr>
        </p:nvSpPr>
        <p:spPr>
          <a:xfrm>
            <a:off x="4608513" y="3069919"/>
            <a:ext cx="4151312" cy="3026082"/>
          </a:xfrm>
        </p:spPr>
        <p:txBody>
          <a:bodyPr>
            <a:normAutofit/>
          </a:bodyPr>
          <a:lstStyle/>
          <a:p>
            <a:r>
              <a:rPr lang="en-US" sz="2000" b="1" dirty="0" smtClean="0"/>
              <a:t>Management</a:t>
            </a:r>
          </a:p>
          <a:p>
            <a:pPr lvl="1"/>
            <a:r>
              <a:rPr lang="en-US" sz="2000" dirty="0" smtClean="0"/>
              <a:t>asks for realistic plans to meet business and customer needs</a:t>
            </a:r>
          </a:p>
          <a:p>
            <a:pPr lvl="1"/>
            <a:r>
              <a:rPr lang="en-US" sz="2000" dirty="0" smtClean="0"/>
              <a:t>uses data from developers to make sound business decisions</a:t>
            </a:r>
          </a:p>
          <a:p>
            <a:pPr lvl="1"/>
            <a:r>
              <a:rPr lang="en-US" sz="2000" dirty="0" smtClean="0"/>
              <a:t>provides resources and </a:t>
            </a:r>
            <a:br>
              <a:rPr lang="en-US" sz="2000" dirty="0" smtClean="0"/>
            </a:br>
            <a:r>
              <a:rPr lang="en-US" sz="2000" dirty="0" smtClean="0"/>
              <a:t>removes obstacles in the way </a:t>
            </a:r>
            <a:br>
              <a:rPr lang="en-US" sz="2000" dirty="0" smtClean="0"/>
            </a:br>
            <a:r>
              <a:rPr lang="en-US" sz="2000" dirty="0" smtClean="0"/>
              <a:t>of developers</a:t>
            </a:r>
            <a:endParaRPr lang="en-US" sz="2000" dirty="0"/>
          </a:p>
        </p:txBody>
      </p:sp>
      <p:pic>
        <p:nvPicPr>
          <p:cNvPr id="22" name="Picture 5" descr="j02920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615" y="1125539"/>
            <a:ext cx="1868487" cy="1773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8" name="Group 7"/>
          <p:cNvGrpSpPr/>
          <p:nvPr/>
        </p:nvGrpSpPr>
        <p:grpSpPr>
          <a:xfrm>
            <a:off x="388937" y="1125538"/>
            <a:ext cx="4059237" cy="1734609"/>
            <a:chOff x="388938" y="1042962"/>
            <a:chExt cx="4151312" cy="2247900"/>
          </a:xfrm>
        </p:grpSpPr>
        <p:sp>
          <p:nvSpPr>
            <p:cNvPr id="23" name="AutoShape 7"/>
            <p:cNvSpPr>
              <a:spLocks noChangeAspect="1" noChangeArrowheads="1" noTextEdit="1"/>
            </p:cNvSpPr>
            <p:nvPr/>
          </p:nvSpPr>
          <p:spPr bwMode="auto">
            <a:xfrm>
              <a:off x="388938" y="1042962"/>
              <a:ext cx="4151312" cy="224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z="1400" b="1">
                <a:latin typeface="Arial"/>
                <a:cs typeface="Arial"/>
              </a:endParaRPr>
            </a:p>
          </p:txBody>
        </p:sp>
        <p:cxnSp>
          <p:nvCxnSpPr>
            <p:cNvPr id="24" name="_s1028"/>
            <p:cNvCxnSpPr>
              <a:cxnSpLocks noChangeShapeType="1"/>
              <a:stCxn id="30" idx="0"/>
              <a:endCxn id="27" idx="2"/>
            </p:cNvCxnSpPr>
            <p:nvPr/>
          </p:nvCxnSpPr>
          <p:spPr bwMode="auto">
            <a:xfrm rot="16200000" flipV="1">
              <a:off x="2867256" y="1539461"/>
              <a:ext cx="647638" cy="1452959"/>
            </a:xfrm>
            <a:prstGeom prst="bentConnector3">
              <a:avLst>
                <a:gd name="adj1" fmla="val 50000"/>
              </a:avLst>
            </a:prstGeom>
            <a:noFill/>
            <a:ln w="28575">
              <a:solidFill>
                <a:schemeClr val="tx2"/>
              </a:solidFill>
              <a:miter lim="800000"/>
              <a:headEnd/>
              <a:tailEnd/>
            </a:ln>
            <a:extLst>
              <a:ext uri="{909E8E84-426E-40dd-AFC4-6F175D3DCCD1}">
                <a14:hiddenFill xmlns:a14="http://schemas.microsoft.com/office/drawing/2010/main" xmlns="">
                  <a:noFill/>
                </a14:hiddenFill>
              </a:ext>
            </a:extLst>
          </p:spPr>
        </p:cxnSp>
        <p:cxnSp>
          <p:nvCxnSpPr>
            <p:cNvPr id="25" name="_s1029"/>
            <p:cNvCxnSpPr>
              <a:cxnSpLocks noChangeShapeType="1"/>
              <a:stCxn id="29" idx="0"/>
              <a:endCxn id="27" idx="2"/>
            </p:cNvCxnSpPr>
            <p:nvPr/>
          </p:nvCxnSpPr>
          <p:spPr bwMode="auto">
            <a:xfrm flipV="1">
              <a:off x="2464595" y="1942121"/>
              <a:ext cx="0" cy="647638"/>
            </a:xfrm>
            <a:prstGeom prst="straightConnector1">
              <a:avLst/>
            </a:prstGeom>
            <a:noFill/>
            <a:ln w="28575">
              <a:solidFill>
                <a:srgbClr val="005695"/>
              </a:solidFill>
              <a:round/>
              <a:headEnd/>
              <a:tailEnd/>
            </a:ln>
            <a:extLst>
              <a:ext uri="{909E8E84-426E-40dd-AFC4-6F175D3DCCD1}">
                <a14:hiddenFill xmlns:a14="http://schemas.microsoft.com/office/drawing/2010/main" xmlns="">
                  <a:noFill/>
                </a14:hiddenFill>
              </a:ext>
            </a:extLst>
          </p:spPr>
        </p:cxnSp>
        <p:cxnSp>
          <p:nvCxnSpPr>
            <p:cNvPr id="26" name="_s1030"/>
            <p:cNvCxnSpPr>
              <a:cxnSpLocks noChangeShapeType="1"/>
              <a:stCxn id="28" idx="0"/>
              <a:endCxn id="27" idx="2"/>
            </p:cNvCxnSpPr>
            <p:nvPr/>
          </p:nvCxnSpPr>
          <p:spPr bwMode="auto">
            <a:xfrm rot="5400000" flipH="1" flipV="1">
              <a:off x="1414296" y="1539462"/>
              <a:ext cx="647638" cy="1452959"/>
            </a:xfrm>
            <a:prstGeom prst="bentConnector3">
              <a:avLst>
                <a:gd name="adj1" fmla="val 50000"/>
              </a:avLst>
            </a:prstGeom>
            <a:noFill/>
            <a:ln w="28575">
              <a:solidFill>
                <a:schemeClr val="tx2"/>
              </a:solidFill>
              <a:miter lim="800000"/>
              <a:headEnd/>
              <a:tailEnd/>
            </a:ln>
            <a:extLst>
              <a:ext uri="{909E8E84-426E-40dd-AFC4-6F175D3DCCD1}">
                <a14:hiddenFill xmlns:a14="http://schemas.microsoft.com/office/drawing/2010/main" xmlns="">
                  <a:noFill/>
                </a14:hiddenFill>
              </a:ext>
            </a:extLst>
          </p:spPr>
        </p:cxnSp>
        <p:sp>
          <p:nvSpPr>
            <p:cNvPr id="27" name="_s1031"/>
            <p:cNvSpPr>
              <a:spLocks noChangeArrowheads="1"/>
            </p:cNvSpPr>
            <p:nvPr/>
          </p:nvSpPr>
          <p:spPr bwMode="auto">
            <a:xfrm>
              <a:off x="1841897" y="1042962"/>
              <a:ext cx="1245394" cy="899160"/>
            </a:xfrm>
            <a:prstGeom prst="roundRect">
              <a:avLst>
                <a:gd name="adj" fmla="val 16667"/>
              </a:avLst>
            </a:prstGeom>
            <a:solidFill>
              <a:srgbClr val="005695"/>
            </a:solidFill>
            <a:ln w="9525">
              <a:noFill/>
              <a:round/>
              <a:headEnd/>
              <a:tailEnd/>
            </a:ln>
          </p:spPr>
          <p:txBody>
            <a:bodyPr wrap="none" lIns="0" tIns="0" rIns="0" bIns="0" anchor="ctr"/>
            <a:lstStyle/>
            <a:p>
              <a:pPr algn="ctr">
                <a:spcBef>
                  <a:spcPct val="0"/>
                </a:spcBef>
              </a:pPr>
              <a:r>
                <a:rPr lang="en-US" sz="1400" b="1" dirty="0">
                  <a:solidFill>
                    <a:srgbClr val="FFFFFF"/>
                  </a:solidFill>
                  <a:latin typeface="Arial"/>
                  <a:cs typeface="Arial"/>
                </a:rPr>
                <a:t>Management</a:t>
              </a:r>
            </a:p>
          </p:txBody>
        </p:sp>
        <p:sp>
          <p:nvSpPr>
            <p:cNvPr id="28" name="_s1032"/>
            <p:cNvSpPr>
              <a:spLocks noChangeArrowheads="1"/>
            </p:cNvSpPr>
            <p:nvPr/>
          </p:nvSpPr>
          <p:spPr bwMode="auto">
            <a:xfrm>
              <a:off x="388938" y="2589759"/>
              <a:ext cx="1245393" cy="701102"/>
            </a:xfrm>
            <a:prstGeom prst="roundRect">
              <a:avLst>
                <a:gd name="adj" fmla="val 16667"/>
              </a:avLst>
            </a:prstGeom>
            <a:solidFill>
              <a:srgbClr val="005695"/>
            </a:solidFill>
            <a:ln w="9525">
              <a:noFill/>
              <a:round/>
              <a:headEnd/>
              <a:tailEnd/>
            </a:ln>
          </p:spPr>
          <p:txBody>
            <a:bodyPr wrap="none" lIns="0" tIns="0" rIns="0" bIns="0" anchor="ctr"/>
            <a:lstStyle/>
            <a:p>
              <a:pPr algn="ctr">
                <a:spcBef>
                  <a:spcPct val="0"/>
                </a:spcBef>
              </a:pPr>
              <a:r>
                <a:rPr lang="en-US" sz="1400" b="1">
                  <a:solidFill>
                    <a:srgbClr val="FFFFFF"/>
                  </a:solidFill>
                  <a:latin typeface="Arial"/>
                  <a:cs typeface="Arial"/>
                </a:rPr>
                <a:t>Project A</a:t>
              </a:r>
            </a:p>
          </p:txBody>
        </p:sp>
        <p:sp>
          <p:nvSpPr>
            <p:cNvPr id="29" name="_s1033"/>
            <p:cNvSpPr>
              <a:spLocks noChangeArrowheads="1"/>
            </p:cNvSpPr>
            <p:nvPr/>
          </p:nvSpPr>
          <p:spPr bwMode="auto">
            <a:xfrm>
              <a:off x="1841897" y="2589759"/>
              <a:ext cx="1245393" cy="701102"/>
            </a:xfrm>
            <a:prstGeom prst="roundRect">
              <a:avLst>
                <a:gd name="adj" fmla="val 16667"/>
              </a:avLst>
            </a:prstGeom>
            <a:solidFill>
              <a:srgbClr val="005695"/>
            </a:solidFill>
            <a:ln w="9525">
              <a:noFill/>
              <a:round/>
              <a:headEnd/>
              <a:tailEnd/>
            </a:ln>
          </p:spPr>
          <p:txBody>
            <a:bodyPr wrap="none" lIns="0" tIns="0" rIns="0" bIns="0" anchor="ctr"/>
            <a:lstStyle/>
            <a:p>
              <a:pPr algn="ctr">
                <a:spcBef>
                  <a:spcPct val="0"/>
                </a:spcBef>
              </a:pPr>
              <a:r>
                <a:rPr lang="en-US" sz="1400" b="1">
                  <a:solidFill>
                    <a:srgbClr val="FFFFFF"/>
                  </a:solidFill>
                  <a:latin typeface="Arial"/>
                  <a:cs typeface="Arial"/>
                </a:rPr>
                <a:t>Project B</a:t>
              </a:r>
            </a:p>
          </p:txBody>
        </p:sp>
        <p:sp>
          <p:nvSpPr>
            <p:cNvPr id="30" name="_s1034"/>
            <p:cNvSpPr>
              <a:spLocks noChangeArrowheads="1"/>
            </p:cNvSpPr>
            <p:nvPr/>
          </p:nvSpPr>
          <p:spPr bwMode="auto">
            <a:xfrm>
              <a:off x="3294857" y="2589759"/>
              <a:ext cx="1245393" cy="701102"/>
            </a:xfrm>
            <a:prstGeom prst="roundRect">
              <a:avLst>
                <a:gd name="adj" fmla="val 16667"/>
              </a:avLst>
            </a:prstGeom>
            <a:solidFill>
              <a:srgbClr val="005695"/>
            </a:solidFill>
            <a:ln w="9525">
              <a:noFill/>
              <a:round/>
              <a:headEnd/>
              <a:tailEnd/>
            </a:ln>
          </p:spPr>
          <p:txBody>
            <a:bodyPr wrap="none" lIns="0" tIns="0" rIns="0" bIns="0" anchor="ctr"/>
            <a:lstStyle/>
            <a:p>
              <a:pPr algn="ctr">
                <a:spcBef>
                  <a:spcPct val="0"/>
                </a:spcBef>
              </a:pPr>
              <a:r>
                <a:rPr lang="en-US" sz="1400" b="1" dirty="0">
                  <a:solidFill>
                    <a:srgbClr val="FFFFFF"/>
                  </a:solidFill>
                  <a:latin typeface="Arial"/>
                  <a:cs typeface="Arial"/>
                </a:rPr>
                <a:t>Project C</a:t>
              </a:r>
            </a:p>
          </p:txBody>
        </p:sp>
      </p:grpSp>
    </p:spTree>
    <p:extLst>
      <p:ext uri="{BB962C8B-B14F-4D97-AF65-F5344CB8AC3E}">
        <p14:creationId xmlns:p14="http://schemas.microsoft.com/office/powerpoint/2010/main" val="389495137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PSP Course Focus</a:t>
            </a:r>
            <a:endParaRPr lang="en-US"/>
          </a:p>
        </p:txBody>
      </p:sp>
      <p:sp>
        <p:nvSpPr>
          <p:cNvPr id="18435" name="Rectangle 3"/>
          <p:cNvSpPr>
            <a:spLocks noGrp="1" noChangeArrowheads="1"/>
          </p:cNvSpPr>
          <p:nvPr>
            <p:ph idx="1"/>
          </p:nvPr>
        </p:nvSpPr>
        <p:spPr/>
        <p:txBody>
          <a:bodyPr/>
          <a:lstStyle/>
          <a:p>
            <a:r>
              <a:rPr lang="en-US" dirty="0" smtClean="0"/>
              <a:t>A key principle of TSP is</a:t>
            </a:r>
          </a:p>
          <a:p>
            <a:r>
              <a:rPr lang="en-US" dirty="0" smtClean="0"/>
              <a:t>The people who do the work know the best way to get the work done and are the best people to develop a realistic plan.</a:t>
            </a:r>
          </a:p>
          <a:p>
            <a:r>
              <a:rPr lang="en-US" dirty="0" smtClean="0"/>
              <a:t>In the TSP, management asks you to develop realistic plans to produce high-quality products and perform against that plan.</a:t>
            </a:r>
          </a:p>
          <a:p>
            <a:r>
              <a:rPr lang="en-US" dirty="0" smtClean="0"/>
              <a:t>The focus of this course is to give you the knowledge and skills needed to</a:t>
            </a:r>
          </a:p>
          <a:p>
            <a:pPr lvl="1"/>
            <a:r>
              <a:rPr lang="en-US" dirty="0" smtClean="0"/>
              <a:t>make detailed and realistic plans</a:t>
            </a:r>
          </a:p>
          <a:p>
            <a:pPr lvl="1"/>
            <a:r>
              <a:rPr lang="en-US" dirty="0" smtClean="0"/>
              <a:t>negotiate commitments</a:t>
            </a:r>
          </a:p>
          <a:p>
            <a:pPr lvl="1"/>
            <a:r>
              <a:rPr lang="en-US" dirty="0" smtClean="0"/>
              <a:t>track your work</a:t>
            </a:r>
          </a:p>
          <a:p>
            <a:pPr lvl="1"/>
            <a:r>
              <a:rPr lang="en-US" dirty="0" smtClean="0"/>
              <a:t>produce high-quality products</a:t>
            </a:r>
          </a:p>
          <a:p>
            <a:pPr lvl="1"/>
            <a:r>
              <a:rPr lang="en-US" dirty="0" smtClean="0"/>
              <a:t>meet your commitments consistently</a:t>
            </a:r>
            <a:endParaRPr lang="en-US" dirty="0"/>
          </a:p>
        </p:txBody>
      </p:sp>
    </p:spTree>
    <p:extLst>
      <p:ext uri="{BB962C8B-B14F-4D97-AF65-F5344CB8AC3E}">
        <p14:creationId xmlns:p14="http://schemas.microsoft.com/office/powerpoint/2010/main" val="12132225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General Course Information</a:t>
            </a:r>
            <a:endParaRPr lang="en-US"/>
          </a:p>
        </p:txBody>
      </p:sp>
      <p:sp>
        <p:nvSpPr>
          <p:cNvPr id="19459" name="Rectangle 3"/>
          <p:cNvSpPr>
            <a:spLocks noGrp="1" noChangeArrowheads="1"/>
          </p:cNvSpPr>
          <p:nvPr>
            <p:ph idx="1"/>
          </p:nvPr>
        </p:nvSpPr>
        <p:spPr/>
        <p:txBody>
          <a:bodyPr/>
          <a:lstStyle/>
          <a:p>
            <a:r>
              <a:rPr lang="en-US" smtClean="0"/>
              <a:t>Prerequisites</a:t>
            </a:r>
          </a:p>
          <a:p>
            <a:pPr lvl="1"/>
            <a:r>
              <a:rPr lang="en-US" smtClean="0"/>
              <a:t>Know a programming language.</a:t>
            </a:r>
          </a:p>
          <a:p>
            <a:pPr lvl="1"/>
            <a:r>
              <a:rPr lang="en-US" smtClean="0"/>
              <a:t>Have the pre-reading completed.</a:t>
            </a:r>
          </a:p>
          <a:p>
            <a:r>
              <a:rPr lang="en-US" smtClean="0"/>
              <a:t>Helpful background</a:t>
            </a:r>
          </a:p>
          <a:p>
            <a:pPr lvl="1"/>
            <a:r>
              <a:rPr lang="en-US" smtClean="0"/>
              <a:t>Be familiar with basic statistics.</a:t>
            </a:r>
          </a:p>
          <a:p>
            <a:pPr lvl="1"/>
            <a:r>
              <a:rPr lang="en-US" smtClean="0"/>
              <a:t>Be able to read simple formal notations.</a:t>
            </a:r>
          </a:p>
          <a:p>
            <a:r>
              <a:rPr lang="en-US" smtClean="0"/>
              <a:t>Tools</a:t>
            </a:r>
          </a:p>
          <a:p>
            <a:pPr lvl="1"/>
            <a:r>
              <a:rPr lang="en-US" smtClean="0"/>
              <a:t>Have available development environment </a:t>
            </a:r>
          </a:p>
          <a:p>
            <a:pPr lvl="1"/>
            <a:r>
              <a:rPr lang="en-US" smtClean="0"/>
              <a:t>Have Microsoft Word, Excel, and Access available</a:t>
            </a:r>
            <a:endParaRPr lang="en-US"/>
          </a:p>
        </p:txBody>
      </p:sp>
    </p:spTree>
    <p:extLst>
      <p:ext uri="{BB962C8B-B14F-4D97-AF65-F5344CB8AC3E}">
        <p14:creationId xmlns:p14="http://schemas.microsoft.com/office/powerpoint/2010/main" val="1524790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Course Structure</a:t>
            </a:r>
            <a:endParaRPr lang="en-US"/>
          </a:p>
        </p:txBody>
      </p:sp>
      <p:sp>
        <p:nvSpPr>
          <p:cNvPr id="20483" name="Rectangle 3"/>
          <p:cNvSpPr>
            <a:spLocks noGrp="1" noChangeArrowheads="1"/>
          </p:cNvSpPr>
          <p:nvPr>
            <p:ph idx="1"/>
          </p:nvPr>
        </p:nvSpPr>
        <p:spPr/>
        <p:txBody>
          <a:bodyPr/>
          <a:lstStyle/>
          <a:p>
            <a:r>
              <a:rPr lang="en-US" dirty="0" smtClean="0"/>
              <a:t>Pre-course reading assignment</a:t>
            </a:r>
          </a:p>
          <a:p>
            <a:r>
              <a:rPr lang="en-US" dirty="0" smtClean="0"/>
              <a:t>Typical course day</a:t>
            </a:r>
          </a:p>
          <a:p>
            <a:pPr lvl="1"/>
            <a:r>
              <a:rPr lang="en-US" dirty="0" smtClean="0"/>
              <a:t>lecture:  review key topics from textbook</a:t>
            </a:r>
          </a:p>
          <a:p>
            <a:pPr lvl="1"/>
            <a:r>
              <a:rPr lang="en-US" dirty="0" smtClean="0"/>
              <a:t>lab</a:t>
            </a:r>
          </a:p>
          <a:p>
            <a:pPr lvl="2"/>
            <a:r>
              <a:rPr lang="en-US" dirty="0" smtClean="0"/>
              <a:t>process tutorial</a:t>
            </a:r>
          </a:p>
          <a:p>
            <a:pPr lvl="2"/>
            <a:r>
              <a:rPr lang="en-US" dirty="0" smtClean="0"/>
              <a:t>programming or report assignment</a:t>
            </a:r>
          </a:p>
          <a:p>
            <a:pPr lvl="2"/>
            <a:r>
              <a:rPr lang="en-US" dirty="0" smtClean="0"/>
              <a:t>lab work</a:t>
            </a:r>
            <a:endParaRPr lang="en-US" dirty="0"/>
          </a:p>
        </p:txBody>
      </p:sp>
    </p:spTree>
    <p:extLst>
      <p:ext uri="{BB962C8B-B14F-4D97-AF65-F5344CB8AC3E}">
        <p14:creationId xmlns:p14="http://schemas.microsoft.com/office/powerpoint/2010/main" val="4171783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Instructor Availability</a:t>
            </a:r>
            <a:endParaRPr lang="en-US"/>
          </a:p>
        </p:txBody>
      </p:sp>
      <p:sp>
        <p:nvSpPr>
          <p:cNvPr id="21507" name="Rectangle 3"/>
          <p:cNvSpPr>
            <a:spLocks noGrp="1" noChangeArrowheads="1"/>
          </p:cNvSpPr>
          <p:nvPr>
            <p:ph idx="1"/>
          </p:nvPr>
        </p:nvSpPr>
        <p:spPr/>
        <p:txBody>
          <a:bodyPr/>
          <a:lstStyle/>
          <a:p>
            <a:r>
              <a:rPr lang="en-US" smtClean="0"/>
              <a:t>Instructors will be available</a:t>
            </a:r>
          </a:p>
          <a:p>
            <a:pPr lvl="1"/>
            <a:r>
              <a:rPr lang="en-US" smtClean="0"/>
              <a:t>during class hours each day</a:t>
            </a:r>
          </a:p>
          <a:p>
            <a:pPr lvl="1"/>
            <a:r>
              <a:rPr lang="en-US" smtClean="0"/>
              <a:t>after class by phone or e-mail</a:t>
            </a:r>
            <a:endParaRPr lang="en-US"/>
          </a:p>
        </p:txBody>
      </p:sp>
    </p:spTree>
    <p:extLst>
      <p:ext uri="{BB962C8B-B14F-4D97-AF65-F5344CB8AC3E}">
        <p14:creationId xmlns:p14="http://schemas.microsoft.com/office/powerpoint/2010/main" val="2959817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atin typeface="Arial" charset="0"/>
              </a:rPr>
              <a:t>Ground Rules for Class</a:t>
            </a:r>
          </a:p>
        </p:txBody>
      </p:sp>
      <p:sp>
        <p:nvSpPr>
          <p:cNvPr id="22531" name="Rectangle 3"/>
          <p:cNvSpPr>
            <a:spLocks noGrp="1" noChangeArrowheads="1"/>
          </p:cNvSpPr>
          <p:nvPr>
            <p:ph idx="1"/>
          </p:nvPr>
        </p:nvSpPr>
        <p:spPr/>
        <p:txBody>
          <a:bodyPr/>
          <a:lstStyle/>
          <a:p>
            <a:pPr marL="0" indent="0" eaLnBrk="1" hangingPunct="1"/>
            <a:r>
              <a:rPr lang="en-US" dirty="0">
                <a:latin typeface="Arial" charset="0"/>
              </a:rPr>
              <a:t>Be here on time; we will start on time each day.</a:t>
            </a:r>
          </a:p>
          <a:p>
            <a:pPr marL="0" indent="0" eaLnBrk="1" hangingPunct="1"/>
            <a:r>
              <a:rPr lang="en-US" dirty="0">
                <a:latin typeface="Arial" charset="0"/>
              </a:rPr>
              <a:t>Attend all sessions; discuss any exceptions with instructors.</a:t>
            </a:r>
          </a:p>
          <a:p>
            <a:pPr marL="0" indent="0" eaLnBrk="1" hangingPunct="1"/>
            <a:r>
              <a:rPr lang="en-US" dirty="0">
                <a:latin typeface="Arial" charset="0"/>
              </a:rPr>
              <a:t>Keep this room a </a:t>
            </a:r>
            <a:r>
              <a:rPr lang="ja-JP" altLang="en-US" dirty="0">
                <a:latin typeface="Arial" charset="0"/>
              </a:rPr>
              <a:t>“</a:t>
            </a:r>
            <a:r>
              <a:rPr lang="en-US" dirty="0">
                <a:latin typeface="Arial" charset="0"/>
              </a:rPr>
              <a:t>quiet zone</a:t>
            </a:r>
            <a:r>
              <a:rPr lang="ja-JP" altLang="en-US" dirty="0">
                <a:latin typeface="Arial" charset="0"/>
              </a:rPr>
              <a:t>”</a:t>
            </a:r>
            <a:r>
              <a:rPr lang="en-US" dirty="0">
                <a:latin typeface="Arial" charset="0"/>
              </a:rPr>
              <a:t> during lab periods; move conversations outside.</a:t>
            </a:r>
          </a:p>
          <a:p>
            <a:pPr marL="0" indent="0" eaLnBrk="1" hangingPunct="1"/>
            <a:r>
              <a:rPr lang="en-US" dirty="0">
                <a:latin typeface="Arial" charset="0"/>
              </a:rPr>
              <a:t>You must use the PSP techniques/methods on the assignments. Your goal is to learn the process, not to write programs.</a:t>
            </a:r>
          </a:p>
          <a:p>
            <a:pPr marL="0" indent="0" eaLnBrk="1" hangingPunct="1"/>
            <a:r>
              <a:rPr lang="en-US" dirty="0">
                <a:latin typeface="Arial" charset="0"/>
              </a:rPr>
              <a:t>Turn in assignments that are correct and complete.</a:t>
            </a:r>
          </a:p>
          <a:p>
            <a:pPr marL="0" indent="0" eaLnBrk="1" hangingPunct="1"/>
            <a:r>
              <a:rPr lang="en-US" dirty="0">
                <a:latin typeface="Arial" charset="0"/>
              </a:rPr>
              <a:t>Participate!  This course is only as good as our discussions </a:t>
            </a:r>
            <a:r>
              <a:rPr lang="en-US" dirty="0" smtClean="0">
                <a:latin typeface="Arial" charset="0"/>
              </a:rPr>
              <a:t/>
            </a:r>
            <a:br>
              <a:rPr lang="en-US" dirty="0" smtClean="0">
                <a:latin typeface="Arial" charset="0"/>
              </a:rPr>
            </a:br>
            <a:r>
              <a:rPr lang="en-US" dirty="0" smtClean="0">
                <a:latin typeface="Arial" charset="0"/>
              </a:rPr>
              <a:t>make </a:t>
            </a:r>
            <a:r>
              <a:rPr lang="en-US" dirty="0">
                <a:latin typeface="Arial" charset="0"/>
              </a:rPr>
              <a:t>it.</a:t>
            </a:r>
          </a:p>
        </p:txBody>
      </p:sp>
    </p:spTree>
    <p:extLst>
      <p:ext uri="{BB962C8B-B14F-4D97-AF65-F5344CB8AC3E}">
        <p14:creationId xmlns:p14="http://schemas.microsoft.com/office/powerpoint/2010/main" val="2658274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Course Agenda - Day 1</a:t>
            </a:r>
            <a:endParaRPr lang="en-US"/>
          </a:p>
        </p:txBody>
      </p:sp>
      <p:sp>
        <p:nvSpPr>
          <p:cNvPr id="2" name="Content Placeholder 1"/>
          <p:cNvSpPr>
            <a:spLocks noGrp="1"/>
          </p:cNvSpPr>
          <p:nvPr>
            <p:ph idx="1"/>
          </p:nvPr>
        </p:nvSpPr>
        <p:spPr/>
        <p:txBody>
          <a:bodyPr/>
          <a:lstStyle/>
          <a:p>
            <a:r>
              <a:rPr lang="en-US" b="1" dirty="0" smtClean="0"/>
              <a:t>8:00</a:t>
            </a:r>
            <a:r>
              <a:rPr lang="en-US" dirty="0" smtClean="0"/>
              <a:t>	Continental breakfast</a:t>
            </a:r>
          </a:p>
          <a:p>
            <a:r>
              <a:rPr lang="en-US" b="1" dirty="0" smtClean="0"/>
              <a:t>8:00</a:t>
            </a:r>
            <a:r>
              <a:rPr lang="en-US" dirty="0" smtClean="0"/>
              <a:t>	Introduction to Blended Learning and setup</a:t>
            </a:r>
          </a:p>
          <a:p>
            <a:r>
              <a:rPr lang="en-US" b="1" dirty="0" smtClean="0"/>
              <a:t>8:30</a:t>
            </a:r>
            <a:r>
              <a:rPr lang="en-US" dirty="0" smtClean="0"/>
              <a:t>	Course Overview</a:t>
            </a:r>
          </a:p>
          <a:p>
            <a:r>
              <a:rPr lang="en-US" b="1" dirty="0" smtClean="0"/>
              <a:t>9:30</a:t>
            </a:r>
            <a:r>
              <a:rPr lang="en-US" dirty="0" smtClean="0"/>
              <a:t>	L1. Introduction to the PSP</a:t>
            </a:r>
          </a:p>
          <a:p>
            <a:r>
              <a:rPr lang="en-US" b="1" dirty="0" smtClean="0"/>
              <a:t>10:30</a:t>
            </a:r>
            <a:r>
              <a:rPr lang="en-US" dirty="0" smtClean="0"/>
              <a:t>	Break</a:t>
            </a:r>
          </a:p>
          <a:p>
            <a:r>
              <a:rPr lang="en-US" b="1" dirty="0" smtClean="0"/>
              <a:t>10:45</a:t>
            </a:r>
            <a:r>
              <a:rPr lang="en-US" dirty="0" smtClean="0"/>
              <a:t>	Lab session</a:t>
            </a:r>
            <a:br>
              <a:rPr lang="en-US" dirty="0" smtClean="0"/>
            </a:br>
            <a:r>
              <a:rPr lang="en-US" dirty="0" smtClean="0"/>
              <a:t>	• Using PSP0 tutorial</a:t>
            </a:r>
          </a:p>
          <a:p>
            <a:r>
              <a:rPr lang="en-US" b="1" dirty="0" smtClean="0"/>
              <a:t>12:00</a:t>
            </a:r>
            <a:r>
              <a:rPr lang="en-US" dirty="0" smtClean="0"/>
              <a:t>	Lunch</a:t>
            </a:r>
          </a:p>
          <a:p>
            <a:r>
              <a:rPr lang="en-US" b="1" dirty="0" smtClean="0"/>
              <a:t>1:00</a:t>
            </a:r>
            <a:r>
              <a:rPr lang="en-US" dirty="0" smtClean="0"/>
              <a:t>	Lab session (continued)</a:t>
            </a:r>
            <a:br>
              <a:rPr lang="en-US" dirty="0" smtClean="0"/>
            </a:br>
            <a:r>
              <a:rPr lang="en-US" dirty="0" smtClean="0"/>
              <a:t>	• Program 1 assignment</a:t>
            </a:r>
            <a:endParaRPr lang="en-US" dirty="0"/>
          </a:p>
        </p:txBody>
      </p:sp>
    </p:spTree>
    <p:extLst>
      <p:ext uri="{BB962C8B-B14F-4D97-AF65-F5344CB8AC3E}">
        <p14:creationId xmlns:p14="http://schemas.microsoft.com/office/powerpoint/2010/main" val="959983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Course Agenda - Day 2</a:t>
            </a:r>
            <a:endParaRPr lang="en-US"/>
          </a:p>
        </p:txBody>
      </p:sp>
      <p:sp>
        <p:nvSpPr>
          <p:cNvPr id="3" name="Content Placeholder 2"/>
          <p:cNvSpPr>
            <a:spLocks noGrp="1"/>
          </p:cNvSpPr>
          <p:nvPr>
            <p:ph idx="1"/>
          </p:nvPr>
        </p:nvSpPr>
        <p:spPr/>
        <p:txBody>
          <a:bodyPr/>
          <a:lstStyle/>
          <a:p>
            <a:r>
              <a:rPr lang="en-US" b="1" dirty="0" smtClean="0"/>
              <a:t>8:00</a:t>
            </a:r>
            <a:r>
              <a:rPr lang="en-US" dirty="0" smtClean="0"/>
              <a:t>	Continental breakfast</a:t>
            </a:r>
          </a:p>
          <a:p>
            <a:r>
              <a:rPr lang="en-US" b="1" dirty="0" smtClean="0"/>
              <a:t>8:15</a:t>
            </a:r>
            <a:r>
              <a:rPr lang="en-US" dirty="0" smtClean="0"/>
              <a:t>	Class data feedback</a:t>
            </a:r>
          </a:p>
          <a:p>
            <a:r>
              <a:rPr lang="en-US" b="1" dirty="0" smtClean="0"/>
              <a:t>8:30</a:t>
            </a:r>
            <a:r>
              <a:rPr lang="en-US" dirty="0" smtClean="0"/>
              <a:t>	L2. Fundamental Planning Concepts</a:t>
            </a:r>
          </a:p>
          <a:p>
            <a:r>
              <a:rPr lang="en-US" b="1" dirty="0" smtClean="0"/>
              <a:t>9:30</a:t>
            </a:r>
            <a:r>
              <a:rPr lang="en-US" dirty="0" smtClean="0"/>
              <a:t>	Break</a:t>
            </a:r>
          </a:p>
          <a:p>
            <a:r>
              <a:rPr lang="en-US" b="1" dirty="0" smtClean="0"/>
              <a:t>9:45</a:t>
            </a:r>
            <a:r>
              <a:rPr lang="en-US" dirty="0" smtClean="0"/>
              <a:t>	Lab session</a:t>
            </a:r>
            <a:br>
              <a:rPr lang="en-US" dirty="0" smtClean="0"/>
            </a:br>
            <a:r>
              <a:rPr lang="en-US" dirty="0" smtClean="0"/>
              <a:t>	• Coding/Counting standard assignment</a:t>
            </a:r>
            <a:br>
              <a:rPr lang="en-US" dirty="0" smtClean="0"/>
            </a:br>
            <a:r>
              <a:rPr lang="en-US" dirty="0" smtClean="0"/>
              <a:t>	• Using PSP1 tutorial</a:t>
            </a:r>
            <a:br>
              <a:rPr lang="en-US" dirty="0" smtClean="0"/>
            </a:br>
            <a:r>
              <a:rPr lang="en-US" dirty="0" smtClean="0"/>
              <a:t>	• Program 2 assignment</a:t>
            </a:r>
          </a:p>
          <a:p>
            <a:r>
              <a:rPr lang="en-US" b="1" dirty="0" smtClean="0"/>
              <a:t>12:00</a:t>
            </a:r>
            <a:r>
              <a:rPr lang="en-US" dirty="0" smtClean="0"/>
              <a:t>	Lunch</a:t>
            </a:r>
          </a:p>
          <a:p>
            <a:r>
              <a:rPr lang="en-US" b="1" dirty="0" smtClean="0"/>
              <a:t>1:00</a:t>
            </a:r>
            <a:r>
              <a:rPr lang="en-US" dirty="0" smtClean="0"/>
              <a:t>	Lab session (continued)</a:t>
            </a:r>
            <a:endParaRPr lang="en-US" dirty="0"/>
          </a:p>
        </p:txBody>
      </p:sp>
    </p:spTree>
    <p:extLst>
      <p:ext uri="{BB962C8B-B14F-4D97-AF65-F5344CB8AC3E}">
        <p14:creationId xmlns:p14="http://schemas.microsoft.com/office/powerpoint/2010/main" val="22132452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smtClean="0"/>
              <a:t>Course Agenda - Day 3</a:t>
            </a:r>
            <a:endParaRPr lang="en-US" dirty="0"/>
          </a:p>
        </p:txBody>
      </p:sp>
      <p:sp>
        <p:nvSpPr>
          <p:cNvPr id="2" name="Content Placeholder 1"/>
          <p:cNvSpPr>
            <a:spLocks noGrp="1"/>
          </p:cNvSpPr>
          <p:nvPr>
            <p:ph idx="1"/>
          </p:nvPr>
        </p:nvSpPr>
        <p:spPr/>
        <p:txBody>
          <a:bodyPr/>
          <a:lstStyle/>
          <a:p>
            <a:r>
              <a:rPr lang="en-US" b="1" dirty="0" smtClean="0"/>
              <a:t>8:00</a:t>
            </a:r>
            <a:r>
              <a:rPr lang="en-US" dirty="0" smtClean="0"/>
              <a:t>	Continental breakfast</a:t>
            </a:r>
          </a:p>
          <a:p>
            <a:r>
              <a:rPr lang="en-US" b="1" dirty="0" smtClean="0"/>
              <a:t>8:15</a:t>
            </a:r>
            <a:r>
              <a:rPr lang="en-US" dirty="0" smtClean="0"/>
              <a:t>	Class data feedback</a:t>
            </a:r>
          </a:p>
          <a:p>
            <a:r>
              <a:rPr lang="en-US" b="1" dirty="0" smtClean="0"/>
              <a:t>8:30</a:t>
            </a:r>
            <a:r>
              <a:rPr lang="en-US" dirty="0" smtClean="0"/>
              <a:t>	L3. Software Quality</a:t>
            </a:r>
          </a:p>
          <a:p>
            <a:r>
              <a:rPr lang="en-US" b="1" dirty="0" smtClean="0"/>
              <a:t>10:00</a:t>
            </a:r>
            <a:r>
              <a:rPr lang="en-US" dirty="0" smtClean="0"/>
              <a:t>	Break</a:t>
            </a:r>
          </a:p>
          <a:p>
            <a:r>
              <a:rPr lang="en-US" b="1" dirty="0" smtClean="0"/>
              <a:t>10:15</a:t>
            </a:r>
            <a:r>
              <a:rPr lang="en-US" dirty="0" smtClean="0"/>
              <a:t>	Lab session</a:t>
            </a:r>
            <a:br>
              <a:rPr lang="en-US" dirty="0" smtClean="0"/>
            </a:br>
            <a:r>
              <a:rPr lang="en-US" dirty="0" smtClean="0"/>
              <a:t>	• Design and code review checklist</a:t>
            </a:r>
            <a:br>
              <a:rPr lang="en-US" dirty="0" smtClean="0"/>
            </a:br>
            <a:r>
              <a:rPr lang="en-US" dirty="0" smtClean="0"/>
              <a:t>	• Code review exercise</a:t>
            </a:r>
          </a:p>
          <a:p>
            <a:r>
              <a:rPr lang="en-US" b="1" dirty="0" smtClean="0"/>
              <a:t>12:00</a:t>
            </a:r>
            <a:r>
              <a:rPr lang="en-US" dirty="0" smtClean="0"/>
              <a:t>	Lunch</a:t>
            </a:r>
          </a:p>
          <a:p>
            <a:r>
              <a:rPr lang="en-US" b="1" dirty="0" smtClean="0"/>
              <a:t>1:00</a:t>
            </a:r>
            <a:r>
              <a:rPr lang="en-US" dirty="0" smtClean="0"/>
              <a:t>	Lab session (continued)</a:t>
            </a:r>
            <a:br>
              <a:rPr lang="en-US" dirty="0" smtClean="0"/>
            </a:br>
            <a:r>
              <a:rPr lang="en-US" dirty="0" smtClean="0"/>
              <a:t>	• Using PSP2 tutorial</a:t>
            </a:r>
            <a:br>
              <a:rPr lang="en-US" dirty="0" smtClean="0"/>
            </a:br>
            <a:r>
              <a:rPr lang="en-US" dirty="0" smtClean="0"/>
              <a:t>	• Program 3 assignment</a:t>
            </a:r>
          </a:p>
          <a:p>
            <a:endParaRPr lang="en-US" dirty="0"/>
          </a:p>
        </p:txBody>
      </p:sp>
    </p:spTree>
    <p:extLst>
      <p:ext uri="{BB962C8B-B14F-4D97-AF65-F5344CB8AC3E}">
        <p14:creationId xmlns:p14="http://schemas.microsoft.com/office/powerpoint/2010/main" val="792341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US" smtClean="0"/>
              <a:t>Course Agenda - Day 4</a:t>
            </a:r>
            <a:endParaRPr lang="en-US"/>
          </a:p>
        </p:txBody>
      </p:sp>
      <p:sp>
        <p:nvSpPr>
          <p:cNvPr id="4" name="Content Placeholder 3"/>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Class </a:t>
            </a:r>
            <a:r>
              <a:rPr lang="en-US" dirty="0"/>
              <a:t>data feedback</a:t>
            </a:r>
          </a:p>
          <a:p>
            <a:pPr fontAlgn="base"/>
            <a:r>
              <a:rPr lang="en-US" b="1" dirty="0"/>
              <a:t>8:</a:t>
            </a:r>
            <a:r>
              <a:rPr lang="en-US" b="1" dirty="0" smtClean="0"/>
              <a:t>30</a:t>
            </a:r>
            <a:r>
              <a:rPr lang="en-US" dirty="0" smtClean="0"/>
              <a:t>	L4</a:t>
            </a:r>
            <a:r>
              <a:rPr lang="en-US" dirty="0"/>
              <a:t>. Task and schedule planning</a:t>
            </a:r>
          </a:p>
          <a:p>
            <a:pPr fontAlgn="base"/>
            <a:r>
              <a:rPr lang="en-US" b="1" dirty="0"/>
              <a:t>10:</a:t>
            </a:r>
            <a:r>
              <a:rPr lang="en-US" b="1" dirty="0" smtClean="0"/>
              <a:t>00</a:t>
            </a:r>
            <a:r>
              <a:rPr lang="en-US" dirty="0" smtClean="0"/>
              <a:t>	Break</a:t>
            </a:r>
            <a:endParaRPr lang="en-US" dirty="0"/>
          </a:p>
          <a:p>
            <a:pPr fontAlgn="base"/>
            <a:r>
              <a:rPr lang="en-US" b="1" dirty="0"/>
              <a:t>10:</a:t>
            </a:r>
            <a:r>
              <a:rPr lang="en-US" b="1" dirty="0" smtClean="0"/>
              <a:t>15</a:t>
            </a:r>
            <a:r>
              <a:rPr lang="en-US" dirty="0" smtClean="0"/>
              <a:t>	Lab session</a:t>
            </a:r>
            <a:br>
              <a:rPr lang="en-US" dirty="0" smtClean="0"/>
            </a:br>
            <a:r>
              <a:rPr lang="en-US" dirty="0" smtClean="0"/>
              <a:t>	• </a:t>
            </a:r>
            <a:r>
              <a:rPr lang="en-US" dirty="0"/>
              <a:t>Program 4 assignment</a:t>
            </a:r>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a:t>
            </a:r>
            <a:r>
              <a:rPr lang="en-US" dirty="0"/>
              <a:t>session (continued)</a:t>
            </a:r>
          </a:p>
          <a:p>
            <a:endParaRPr lang="en-US" dirty="0"/>
          </a:p>
        </p:txBody>
      </p:sp>
    </p:spTree>
    <p:extLst>
      <p:ext uri="{BB962C8B-B14F-4D97-AF65-F5344CB8AC3E}">
        <p14:creationId xmlns:p14="http://schemas.microsoft.com/office/powerpoint/2010/main" val="2119720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Course Agenda - Day 5</a:t>
            </a:r>
            <a:endParaRPr lang="en-US"/>
          </a:p>
        </p:txBody>
      </p:sp>
      <p:sp>
        <p:nvSpPr>
          <p:cNvPr id="4" name="Content Placeholder 3"/>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Class </a:t>
            </a:r>
            <a:r>
              <a:rPr lang="en-US" dirty="0"/>
              <a:t>data feedback</a:t>
            </a:r>
          </a:p>
          <a:p>
            <a:pPr fontAlgn="base"/>
            <a:r>
              <a:rPr lang="en-US" b="1" dirty="0"/>
              <a:t>8:</a:t>
            </a:r>
            <a:r>
              <a:rPr lang="en-US" b="1" dirty="0" smtClean="0"/>
              <a:t>30</a:t>
            </a:r>
            <a:r>
              <a:rPr lang="en-US" dirty="0" smtClean="0"/>
              <a:t>	Capstone </a:t>
            </a:r>
            <a:r>
              <a:rPr lang="en-US" dirty="0"/>
              <a:t>exercise</a:t>
            </a:r>
          </a:p>
          <a:p>
            <a:pPr fontAlgn="base"/>
            <a:r>
              <a:rPr lang="en-US" b="1" dirty="0"/>
              <a:t>10:</a:t>
            </a:r>
            <a:r>
              <a:rPr lang="en-US" b="1" dirty="0" smtClean="0"/>
              <a:t>00</a:t>
            </a:r>
            <a:r>
              <a:rPr lang="en-US" dirty="0" smtClean="0"/>
              <a:t>	Break</a:t>
            </a:r>
            <a:endParaRPr lang="en-US" dirty="0"/>
          </a:p>
          <a:p>
            <a:pPr fontAlgn="base"/>
            <a:r>
              <a:rPr lang="en-US" b="1" dirty="0"/>
              <a:t>10:</a:t>
            </a:r>
            <a:r>
              <a:rPr lang="en-US" b="1" dirty="0" smtClean="0"/>
              <a:t>15</a:t>
            </a:r>
            <a:r>
              <a:rPr lang="en-US" dirty="0" smtClean="0"/>
              <a:t>	Capstone </a:t>
            </a:r>
            <a:r>
              <a:rPr lang="en-US" dirty="0"/>
              <a:t>exercise, cont.</a:t>
            </a:r>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L5</a:t>
            </a:r>
            <a:r>
              <a:rPr lang="en-US" dirty="0"/>
              <a:t>. TSP and launch overview</a:t>
            </a:r>
          </a:p>
          <a:p>
            <a:pPr fontAlgn="base"/>
            <a:r>
              <a:rPr lang="en-US" b="1" dirty="0"/>
              <a:t>2:</a:t>
            </a:r>
            <a:r>
              <a:rPr lang="en-US" b="1" dirty="0" smtClean="0"/>
              <a:t>00</a:t>
            </a:r>
            <a:r>
              <a:rPr lang="en-US" dirty="0" smtClean="0"/>
              <a:t>	Course </a:t>
            </a:r>
            <a:r>
              <a:rPr lang="en-US" dirty="0"/>
              <a:t>feedback and evaluation</a:t>
            </a:r>
          </a:p>
          <a:p>
            <a:pPr fontAlgn="base"/>
            <a:r>
              <a:rPr lang="en-US" b="1" dirty="0"/>
              <a:t>2:</a:t>
            </a:r>
            <a:r>
              <a:rPr lang="en-US" b="1" dirty="0" smtClean="0"/>
              <a:t>30</a:t>
            </a:r>
            <a:r>
              <a:rPr lang="en-US" dirty="0" smtClean="0"/>
              <a:t>	Adjourn</a:t>
            </a:r>
            <a:endParaRPr lang="en-US" dirty="0"/>
          </a:p>
          <a:p>
            <a:endParaRPr lang="en-US" dirty="0"/>
          </a:p>
        </p:txBody>
      </p:sp>
    </p:spTree>
    <p:extLst>
      <p:ext uri="{BB962C8B-B14F-4D97-AF65-F5344CB8AC3E}">
        <p14:creationId xmlns:p14="http://schemas.microsoft.com/office/powerpoint/2010/main" val="353327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0"/>
            <a:ext cx="2663211" cy="22192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379417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a:latin typeface="Arial" charset="0"/>
              </a:rPr>
              <a:t>Lecture Topics</a:t>
            </a:r>
          </a:p>
        </p:txBody>
      </p:sp>
      <p:sp>
        <p:nvSpPr>
          <p:cNvPr id="5123" name="Rectangle 5"/>
          <p:cNvSpPr>
            <a:spLocks noGrp="1" noChangeArrowheads="1"/>
          </p:cNvSpPr>
          <p:nvPr>
            <p:ph sz="half" idx="2"/>
          </p:nvPr>
        </p:nvSpPr>
        <p:spPr/>
        <p:txBody>
          <a:bodyPr/>
          <a:lstStyle/>
          <a:p>
            <a:pPr marL="0" indent="0" eaLnBrk="1" hangingPunct="1"/>
            <a:r>
              <a:rPr lang="en-US">
                <a:latin typeface="Arial" charset="0"/>
              </a:rPr>
              <a:t>Introductions</a:t>
            </a:r>
          </a:p>
          <a:p>
            <a:pPr marL="0" indent="0" eaLnBrk="1" hangingPunct="1"/>
            <a:r>
              <a:rPr lang="en-US">
                <a:latin typeface="Arial" charset="0"/>
              </a:rPr>
              <a:t>Challenges of the Software Developer</a:t>
            </a:r>
          </a:p>
          <a:p>
            <a:pPr marL="0" indent="0" eaLnBrk="1" hangingPunct="1"/>
            <a:r>
              <a:rPr lang="en-US">
                <a:latin typeface="Arial" charset="0"/>
              </a:rPr>
              <a:t>Course Overview</a:t>
            </a:r>
          </a:p>
        </p:txBody>
      </p:sp>
    </p:spTree>
    <p:extLst>
      <p:ext uri="{BB962C8B-B14F-4D97-AF65-F5344CB8AC3E}">
        <p14:creationId xmlns:p14="http://schemas.microsoft.com/office/powerpoint/2010/main" val="1447179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latin typeface="Arial" charset="0"/>
              </a:rPr>
              <a:t>Introductions</a:t>
            </a:r>
          </a:p>
        </p:txBody>
      </p:sp>
      <p:sp>
        <p:nvSpPr>
          <p:cNvPr id="6147" name="Rectangle 5"/>
          <p:cNvSpPr>
            <a:spLocks noGrp="1" noChangeArrowheads="1"/>
          </p:cNvSpPr>
          <p:nvPr>
            <p:ph idx="1"/>
          </p:nvPr>
        </p:nvSpPr>
        <p:spPr/>
        <p:txBody>
          <a:bodyPr/>
          <a:lstStyle/>
          <a:p>
            <a:pPr marL="0" indent="0" eaLnBrk="1" hangingPunct="1"/>
            <a:r>
              <a:rPr lang="en-US">
                <a:latin typeface="Arial" charset="0"/>
              </a:rPr>
              <a:t>Instructor introductions</a:t>
            </a:r>
          </a:p>
          <a:p>
            <a:pPr marL="0" indent="0" eaLnBrk="1" hangingPunct="1"/>
            <a:r>
              <a:rPr lang="en-US">
                <a:latin typeface="Arial" charset="0"/>
              </a:rPr>
              <a:t>Building facilities</a:t>
            </a:r>
          </a:p>
          <a:p>
            <a:pPr marL="0" indent="0" eaLnBrk="1" hangingPunct="1"/>
            <a:r>
              <a:rPr lang="en-US">
                <a:latin typeface="Arial" charset="0"/>
              </a:rPr>
              <a:t>Student introductions</a:t>
            </a:r>
          </a:p>
          <a:p>
            <a:pPr lvl="1" eaLnBrk="1" hangingPunct="1"/>
            <a:r>
              <a:rPr lang="en-US">
                <a:latin typeface="Arial" charset="0"/>
              </a:rPr>
              <a:t>name and organization</a:t>
            </a:r>
          </a:p>
          <a:p>
            <a:pPr lvl="1" eaLnBrk="1" hangingPunct="1"/>
            <a:r>
              <a:rPr lang="en-US">
                <a:latin typeface="Arial" charset="0"/>
              </a:rPr>
              <a:t>course expectations</a:t>
            </a:r>
          </a:p>
          <a:p>
            <a:pPr lvl="1" eaLnBrk="1" hangingPunct="1"/>
            <a:r>
              <a:rPr lang="en-US">
                <a:latin typeface="Arial" charset="0"/>
              </a:rPr>
              <a:t>programming language you will use</a:t>
            </a:r>
          </a:p>
        </p:txBody>
      </p:sp>
    </p:spTree>
    <p:extLst>
      <p:ext uri="{BB962C8B-B14F-4D97-AF65-F5344CB8AC3E}">
        <p14:creationId xmlns:p14="http://schemas.microsoft.com/office/powerpoint/2010/main" val="2810376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Software Project Performance</a:t>
            </a:r>
          </a:p>
        </p:txBody>
      </p:sp>
      <p:sp>
        <p:nvSpPr>
          <p:cNvPr id="7171" name="Rectangle 3"/>
          <p:cNvSpPr>
            <a:spLocks noGrp="1" noChangeArrowheads="1"/>
          </p:cNvSpPr>
          <p:nvPr>
            <p:ph idx="1"/>
          </p:nvPr>
        </p:nvSpPr>
        <p:spPr>
          <a:noFill/>
        </p:spPr>
        <p:txBody>
          <a:bodyPr/>
          <a:lstStyle/>
          <a:p>
            <a:pPr marL="0" indent="0" defTabSz="722313" eaLnBrk="1" hangingPunct="1"/>
            <a:r>
              <a:rPr lang="en-US">
                <a:latin typeface="Arial" charset="0"/>
              </a:rPr>
              <a:t>How many of the projects you</a:t>
            </a:r>
            <a:r>
              <a:rPr lang="ja-JP" altLang="en-US">
                <a:latin typeface="Arial" charset="0"/>
              </a:rPr>
              <a:t>’</a:t>
            </a:r>
            <a:r>
              <a:rPr lang="en-US">
                <a:latin typeface="Arial" charset="0"/>
              </a:rPr>
              <a:t>ve been involved with have finished late or without all of the intended requirements?</a:t>
            </a:r>
          </a:p>
          <a:p>
            <a:pPr marL="0" indent="0" defTabSz="722313" eaLnBrk="1" hangingPunct="1"/>
            <a:r>
              <a:rPr lang="en-US">
                <a:latin typeface="Arial" charset="0"/>
              </a:rPr>
              <a:t>How many projects have gone into system test with near zero software defects?</a:t>
            </a:r>
          </a:p>
          <a:p>
            <a:pPr marL="0" indent="0" defTabSz="722313" eaLnBrk="1" hangingPunct="1"/>
            <a:r>
              <a:rPr lang="en-US">
                <a:latin typeface="Arial" charset="0"/>
              </a:rPr>
              <a:t>How satisfied are you with these results?   How satisfied is management?</a:t>
            </a:r>
          </a:p>
          <a:p>
            <a:pPr marL="0" indent="0" defTabSz="722313" eaLnBrk="1" hangingPunct="1"/>
            <a:r>
              <a:rPr lang="en-US">
                <a:latin typeface="Arial" charset="0"/>
              </a:rPr>
              <a:t>When software projects deliver late or with poor quality, who is responsible?</a:t>
            </a:r>
          </a:p>
        </p:txBody>
      </p:sp>
    </p:spTree>
    <p:extLst>
      <p:ext uri="{BB962C8B-B14F-4D97-AF65-F5344CB8AC3E}">
        <p14:creationId xmlns:p14="http://schemas.microsoft.com/office/powerpoint/2010/main" val="19399796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pPr eaLnBrk="1" hangingPunct="1"/>
            <a:r>
              <a:rPr lang="en-US">
                <a:latin typeface="Arial" charset="0"/>
              </a:rPr>
              <a:t>What Software Developers Want</a:t>
            </a:r>
          </a:p>
        </p:txBody>
      </p:sp>
      <p:sp>
        <p:nvSpPr>
          <p:cNvPr id="8195" name="Rectangle 1027"/>
          <p:cNvSpPr>
            <a:spLocks noGrp="1" noChangeArrowheads="1"/>
          </p:cNvSpPr>
          <p:nvPr>
            <p:ph idx="1"/>
          </p:nvPr>
        </p:nvSpPr>
        <p:spPr/>
        <p:txBody>
          <a:bodyPr/>
          <a:lstStyle/>
          <a:p>
            <a:pPr marL="0" indent="0" defTabSz="722313" eaLnBrk="1" hangingPunct="1"/>
            <a:r>
              <a:rPr lang="en-US">
                <a:latin typeface="Arial" charset="0"/>
              </a:rPr>
              <a:t>To do interesting technical work</a:t>
            </a:r>
          </a:p>
          <a:p>
            <a:pPr marL="0" indent="0" defTabSz="722313" eaLnBrk="1" hangingPunct="1"/>
            <a:r>
              <a:rPr lang="en-US">
                <a:latin typeface="Arial" charset="0"/>
              </a:rPr>
              <a:t>To produce quality work</a:t>
            </a:r>
          </a:p>
          <a:p>
            <a:pPr marL="0" indent="0" defTabSz="722313" eaLnBrk="1" hangingPunct="1"/>
            <a:r>
              <a:rPr lang="en-US">
                <a:latin typeface="Arial" charset="0"/>
              </a:rPr>
              <a:t>Freedom over how the work is done</a:t>
            </a:r>
          </a:p>
          <a:p>
            <a:pPr marL="0" indent="0" defTabSz="722313" eaLnBrk="1" hangingPunct="1"/>
            <a:r>
              <a:rPr lang="en-US">
                <a:latin typeface="Arial" charset="0"/>
              </a:rPr>
              <a:t>Stable requirements</a:t>
            </a:r>
          </a:p>
          <a:p>
            <a:pPr marL="0" indent="0" defTabSz="722313" eaLnBrk="1" hangingPunct="1"/>
            <a:r>
              <a:rPr lang="en-US">
                <a:latin typeface="Arial" charset="0"/>
              </a:rPr>
              <a:t>Realistic schedules</a:t>
            </a:r>
          </a:p>
          <a:p>
            <a:pPr marL="0" indent="0" defTabSz="722313" eaLnBrk="1" hangingPunct="1"/>
            <a:r>
              <a:rPr lang="en-US">
                <a:latin typeface="Arial" charset="0"/>
              </a:rPr>
              <a:t>Recognition for the work they do</a:t>
            </a:r>
          </a:p>
          <a:p>
            <a:pPr marL="0" indent="0" defTabSz="722313" eaLnBrk="1" hangingPunct="1"/>
            <a:r>
              <a:rPr lang="en-US">
                <a:latin typeface="Arial" charset="0"/>
              </a:rPr>
              <a:t>Supportive management</a:t>
            </a:r>
          </a:p>
        </p:txBody>
      </p:sp>
    </p:spTree>
    <p:extLst>
      <p:ext uri="{BB962C8B-B14F-4D97-AF65-F5344CB8AC3E}">
        <p14:creationId xmlns:p14="http://schemas.microsoft.com/office/powerpoint/2010/main" val="472294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pPr eaLnBrk="1" hangingPunct="1"/>
            <a:r>
              <a:rPr lang="en-US">
                <a:latin typeface="Arial" charset="0"/>
              </a:rPr>
              <a:t>What Managers Want</a:t>
            </a:r>
          </a:p>
        </p:txBody>
      </p:sp>
      <p:sp>
        <p:nvSpPr>
          <p:cNvPr id="9219" name="Rectangle 1027"/>
          <p:cNvSpPr>
            <a:spLocks noGrp="1" noChangeArrowheads="1"/>
          </p:cNvSpPr>
          <p:nvPr>
            <p:ph idx="1"/>
          </p:nvPr>
        </p:nvSpPr>
        <p:spPr/>
        <p:txBody>
          <a:bodyPr/>
          <a:lstStyle/>
          <a:p>
            <a:pPr marL="0" indent="0" eaLnBrk="1" hangingPunct="1"/>
            <a:r>
              <a:rPr lang="en-US">
                <a:latin typeface="Arial" charset="0"/>
              </a:rPr>
              <a:t>To satisfy their managers and customers</a:t>
            </a:r>
          </a:p>
          <a:p>
            <a:pPr marL="0" indent="0" eaLnBrk="1" hangingPunct="1"/>
            <a:r>
              <a:rPr lang="en-US">
                <a:latin typeface="Arial" charset="0"/>
              </a:rPr>
              <a:t>Commitments that are kept</a:t>
            </a:r>
          </a:p>
          <a:p>
            <a:pPr marL="0" indent="0" eaLnBrk="1" hangingPunct="1"/>
            <a:r>
              <a:rPr lang="en-US">
                <a:latin typeface="Arial" charset="0"/>
              </a:rPr>
              <a:t>Developers that pursue goals </a:t>
            </a:r>
            <a:r>
              <a:rPr lang="en-US" b="1" i="1">
                <a:latin typeface="Arial" charset="0"/>
              </a:rPr>
              <a:t>aggressively</a:t>
            </a:r>
            <a:endParaRPr lang="en-US">
              <a:latin typeface="Arial" charset="0"/>
            </a:endParaRPr>
          </a:p>
          <a:p>
            <a:pPr marL="0" indent="0" eaLnBrk="1" hangingPunct="1"/>
            <a:r>
              <a:rPr lang="en-US">
                <a:latin typeface="Arial" charset="0"/>
              </a:rPr>
              <a:t>No surprises</a:t>
            </a:r>
          </a:p>
          <a:p>
            <a:pPr marL="0" indent="0" eaLnBrk="1" hangingPunct="1"/>
            <a:r>
              <a:rPr lang="en-US">
                <a:latin typeface="Arial" charset="0"/>
              </a:rPr>
              <a:t>Control over solutions</a:t>
            </a:r>
          </a:p>
          <a:p>
            <a:pPr marL="0" indent="0" eaLnBrk="1" hangingPunct="1"/>
            <a:r>
              <a:rPr lang="en-US">
                <a:latin typeface="Arial" charset="0"/>
              </a:rPr>
              <a:t>Ability to change requirements fluidly</a:t>
            </a:r>
          </a:p>
          <a:p>
            <a:pPr marL="0" indent="0" eaLnBrk="1" hangingPunct="1"/>
            <a:r>
              <a:rPr lang="en-US">
                <a:latin typeface="Arial" charset="0"/>
              </a:rPr>
              <a:t>Solutions that work</a:t>
            </a:r>
          </a:p>
          <a:p>
            <a:pPr marL="0" indent="0" eaLnBrk="1" hangingPunct="1"/>
            <a:r>
              <a:rPr lang="en-US">
                <a:latin typeface="Arial" charset="0"/>
              </a:rPr>
              <a:t>To deliver solutions as soon as possible</a:t>
            </a:r>
          </a:p>
        </p:txBody>
      </p:sp>
    </p:spTree>
    <p:extLst>
      <p:ext uri="{BB962C8B-B14F-4D97-AF65-F5344CB8AC3E}">
        <p14:creationId xmlns:p14="http://schemas.microsoft.com/office/powerpoint/2010/main" val="72672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atin typeface="Arial" charset="0"/>
              </a:rPr>
              <a:t>The Challenge</a:t>
            </a:r>
          </a:p>
        </p:txBody>
      </p:sp>
      <p:sp>
        <p:nvSpPr>
          <p:cNvPr id="10243" name="Rectangle 3"/>
          <p:cNvSpPr>
            <a:spLocks noGrp="1" noChangeArrowheads="1"/>
          </p:cNvSpPr>
          <p:nvPr>
            <p:ph idx="1"/>
          </p:nvPr>
        </p:nvSpPr>
        <p:spPr/>
        <p:txBody>
          <a:bodyPr/>
          <a:lstStyle/>
          <a:p>
            <a:pPr marL="0" indent="0" eaLnBrk="1" hangingPunct="1"/>
            <a:r>
              <a:rPr lang="en-US">
                <a:latin typeface="Arial" charset="0"/>
              </a:rPr>
              <a:t>In many organizations, neither the developers nor management needs are being met.</a:t>
            </a:r>
          </a:p>
          <a:p>
            <a:pPr marL="0" indent="0" eaLnBrk="1" hangingPunct="1"/>
            <a:r>
              <a:rPr lang="en-US">
                <a:latin typeface="Arial" charset="0"/>
              </a:rPr>
              <a:t>Management often has optimistic expectations of how much content can be delivered in a period of time.</a:t>
            </a:r>
          </a:p>
          <a:p>
            <a:pPr marL="0" indent="0" eaLnBrk="1" hangingPunct="1"/>
            <a:r>
              <a:rPr lang="en-US">
                <a:latin typeface="Arial" charset="0"/>
              </a:rPr>
              <a:t>Developers often </a:t>
            </a:r>
            <a:r>
              <a:rPr lang="ja-JP" altLang="en-US">
                <a:latin typeface="Arial" charset="0"/>
              </a:rPr>
              <a:t>“</a:t>
            </a:r>
            <a:r>
              <a:rPr lang="en-US">
                <a:latin typeface="Arial" charset="0"/>
              </a:rPr>
              <a:t>accept</a:t>
            </a:r>
            <a:r>
              <a:rPr lang="ja-JP" altLang="en-US">
                <a:latin typeface="Arial" charset="0"/>
              </a:rPr>
              <a:t>”</a:t>
            </a:r>
            <a:r>
              <a:rPr lang="en-US">
                <a:latin typeface="Arial" charset="0"/>
              </a:rPr>
              <a:t> unrealistic schedules and deliver later than promised.  The products delivered typically take a long time in test to fix the quality of the product.</a:t>
            </a:r>
          </a:p>
          <a:p>
            <a:pPr marL="0" indent="0" eaLnBrk="1" hangingPunct="1"/>
            <a:r>
              <a:rPr lang="en-US">
                <a:latin typeface="Arial" charset="0"/>
              </a:rPr>
              <a:t>Whether it is fair or not, this leads to management</a:t>
            </a:r>
            <a:r>
              <a:rPr lang="ja-JP" altLang="en-US">
                <a:latin typeface="Arial" charset="0"/>
              </a:rPr>
              <a:t>’</a:t>
            </a:r>
            <a:r>
              <a:rPr lang="en-US">
                <a:latin typeface="Arial" charset="0"/>
              </a:rPr>
              <a:t>s losing trust in the developer</a:t>
            </a:r>
            <a:r>
              <a:rPr lang="ja-JP" altLang="en-US">
                <a:latin typeface="Arial" charset="0"/>
              </a:rPr>
              <a:t>’</a:t>
            </a:r>
            <a:r>
              <a:rPr lang="en-US">
                <a:latin typeface="Arial" charset="0"/>
              </a:rPr>
              <a:t>s ability to deliver a quality product on schedule.</a:t>
            </a:r>
          </a:p>
          <a:p>
            <a:pPr marL="0" indent="0" eaLnBrk="1" hangingPunct="1"/>
            <a:r>
              <a:rPr lang="en-US">
                <a:latin typeface="Arial" charset="0"/>
              </a:rPr>
              <a:t>What can developers do to establish credibility with management?</a:t>
            </a:r>
          </a:p>
        </p:txBody>
      </p:sp>
    </p:spTree>
    <p:extLst>
      <p:ext uri="{BB962C8B-B14F-4D97-AF65-F5344CB8AC3E}">
        <p14:creationId xmlns:p14="http://schemas.microsoft.com/office/powerpoint/2010/main" val="27565799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Establishing Credibility</a:t>
            </a:r>
          </a:p>
        </p:txBody>
      </p:sp>
      <p:sp>
        <p:nvSpPr>
          <p:cNvPr id="11267" name="Rectangle 3"/>
          <p:cNvSpPr>
            <a:spLocks noGrp="1" noChangeArrowheads="1"/>
          </p:cNvSpPr>
          <p:nvPr>
            <p:ph idx="1"/>
          </p:nvPr>
        </p:nvSpPr>
        <p:spPr/>
        <p:txBody>
          <a:bodyPr/>
          <a:lstStyle/>
          <a:p>
            <a:pPr marL="0" indent="0" eaLnBrk="1" hangingPunct="1"/>
            <a:r>
              <a:rPr lang="en-US">
                <a:latin typeface="Arial" charset="0"/>
              </a:rPr>
              <a:t>You need to establish credibility with management.</a:t>
            </a:r>
          </a:p>
          <a:p>
            <a:pPr marL="0" indent="0" eaLnBrk="1" hangingPunct="1"/>
            <a:r>
              <a:rPr lang="en-US">
                <a:latin typeface="Arial" charset="0"/>
              </a:rPr>
              <a:t>To establish credibility, you must be able to meet commitments made to management.</a:t>
            </a:r>
          </a:p>
          <a:p>
            <a:pPr marL="0" indent="0" eaLnBrk="1" hangingPunct="1"/>
            <a:r>
              <a:rPr lang="en-US">
                <a:latin typeface="Arial" charset="0"/>
              </a:rPr>
              <a:t>As management gains</a:t>
            </a:r>
            <a:r>
              <a:rPr lang="en-US">
                <a:solidFill>
                  <a:srgbClr val="FF0000"/>
                </a:solidFill>
                <a:latin typeface="Arial" charset="0"/>
              </a:rPr>
              <a:t> </a:t>
            </a:r>
            <a:r>
              <a:rPr lang="en-US">
                <a:latin typeface="Arial" charset="0"/>
              </a:rPr>
              <a:t>trust in your ability to make and meet commitments, they will give you more control of your work and you will realize more of what you want from developing software products.</a:t>
            </a:r>
          </a:p>
          <a:p>
            <a:pPr marL="0" indent="0" eaLnBrk="1" hangingPunct="1"/>
            <a:r>
              <a:rPr lang="en-US">
                <a:latin typeface="Arial" charset="0"/>
              </a:rPr>
              <a:t>The next few slides will describe setting, keeping, and exceeding expectations that you set with management.</a:t>
            </a:r>
          </a:p>
        </p:txBody>
      </p:sp>
    </p:spTree>
    <p:extLst>
      <p:ext uri="{BB962C8B-B14F-4D97-AF65-F5344CB8AC3E}">
        <p14:creationId xmlns:p14="http://schemas.microsoft.com/office/powerpoint/2010/main" val="3863653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157</TotalTime>
  <Words>1483</Words>
  <Application>Microsoft Office PowerPoint</Application>
  <PresentationFormat>On-screen Show (4:3)</PresentationFormat>
  <Paragraphs>271</Paragraphs>
  <Slides>27</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MS PGothic</vt:lpstr>
      <vt:lpstr>Arial</vt:lpstr>
      <vt:lpstr>Calibri</vt:lpstr>
      <vt:lpstr>Times</vt:lpstr>
      <vt:lpstr>Times New Roman</vt:lpstr>
      <vt:lpstr>PSP Template</vt:lpstr>
      <vt:lpstr>PSP Fundamentals Course Overview </vt:lpstr>
      <vt:lpstr>PowerPoint Presentation</vt:lpstr>
      <vt:lpstr>Lecture Topics</vt:lpstr>
      <vt:lpstr>Introductions</vt:lpstr>
      <vt:lpstr>Software Project Performance</vt:lpstr>
      <vt:lpstr>What Software Developers Want</vt:lpstr>
      <vt:lpstr>What Managers Want</vt:lpstr>
      <vt:lpstr>The Challenge</vt:lpstr>
      <vt:lpstr>Establishing Credibility</vt:lpstr>
      <vt:lpstr>Setting, Keeping, and Exceeding Expectations - 1</vt:lpstr>
      <vt:lpstr>Setting, Keeping, and Exceeding Expectations - 2</vt:lpstr>
      <vt:lpstr>Setting, Keeping, and Exceeding Expectations - 3</vt:lpstr>
      <vt:lpstr>Setting, Keeping, and Exceeding Expectations - 4</vt:lpstr>
      <vt:lpstr>Setting, Keeping, and Exceeding Expectations - 5</vt:lpstr>
      <vt:lpstr>Setting, Keeping, and Beating Expectations - 6</vt:lpstr>
      <vt:lpstr>The Team Software Process (TSP)</vt:lpstr>
      <vt:lpstr>PSP Course Focus</vt:lpstr>
      <vt:lpstr>General Course Information</vt:lpstr>
      <vt:lpstr>Course Structure</vt:lpstr>
      <vt:lpstr>Instructor Availability</vt:lpstr>
      <vt:lpstr>Ground Rules for Class</vt:lpstr>
      <vt:lpstr>Course Agenda - Day 1</vt:lpstr>
      <vt:lpstr>Course Agenda - Day 2</vt:lpstr>
      <vt:lpstr>Course Agenda - Day 3</vt:lpstr>
      <vt:lpstr>Course Agenda - Day 4</vt:lpstr>
      <vt:lpstr>Course Agenda - Day 5</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27</cp:revision>
  <cp:lastPrinted>2015-11-05T19:18:24Z</cp:lastPrinted>
  <dcterms:created xsi:type="dcterms:W3CDTF">2016-03-14T18:33:10Z</dcterms:created>
  <dcterms:modified xsi:type="dcterms:W3CDTF">2018-09-06T00:14:44Z</dcterms:modified>
</cp:coreProperties>
</file>